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3" r:id="rId3"/>
  </p:sldMasterIdLst>
  <p:notesMasterIdLst>
    <p:notesMasterId r:id="rId7"/>
  </p:notesMasterIdLst>
  <p:handoutMasterIdLst>
    <p:handoutMasterId r:id="rId22"/>
  </p:handoutMasterIdLst>
  <p:sldIdLst>
    <p:sldId id="257" r:id="rId4"/>
    <p:sldId id="296" r:id="rId5"/>
    <p:sldId id="259" r:id="rId6"/>
    <p:sldId id="278" r:id="rId8"/>
    <p:sldId id="279" r:id="rId9"/>
    <p:sldId id="262" r:id="rId10"/>
    <p:sldId id="280" r:id="rId11"/>
    <p:sldId id="298" r:id="rId12"/>
    <p:sldId id="281" r:id="rId13"/>
    <p:sldId id="283" r:id="rId14"/>
    <p:sldId id="284" r:id="rId15"/>
    <p:sldId id="285" r:id="rId16"/>
    <p:sldId id="286" r:id="rId17"/>
    <p:sldId id="273" r:id="rId18"/>
    <p:sldId id="274" r:id="rId19"/>
    <p:sldId id="276" r:id="rId20"/>
    <p:sldId id="287" r:id="rId21"/>
  </p:sldIdLst>
  <p:sldSz cx="12192000" cy="6858000"/>
  <p:notesSz cx="6858000" cy="9144000"/>
  <p:embeddedFontLst>
    <p:embeddedFont>
      <p:font typeface="汉仪劲楷简" panose="00020600040101010101" charset="-122"/>
      <p:regular r:id="rId27"/>
    </p:embeddedFont>
    <p:embeddedFont>
      <p:font typeface="汉仪铁线黑-65简" panose="00020600040101010101" charset="-122"/>
      <p:regular r:id="rId28"/>
    </p:embeddedFont>
    <p:embeddedFont>
      <p:font typeface="华文琥珀" panose="02010800040101010101" charset="-122"/>
      <p:regular r:id="rId29"/>
    </p:embeddedFont>
    <p:embeddedFont>
      <p:font typeface="黑体" panose="02010609060101010101" charset="-122"/>
      <p:regular r:id="rId30"/>
    </p:embeddedFont>
    <p:embeddedFont>
      <p:font typeface="华文新魏" panose="02010800040101010101" charset="-122"/>
      <p:regular r:id="rId31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5B5B"/>
    <a:srgbClr val="43A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2" Type="http://schemas.openxmlformats.org/officeDocument/2006/relationships/tags" Target="tags/tag24.xml"/><Relationship Id="rId31" Type="http://schemas.openxmlformats.org/officeDocument/2006/relationships/font" Target="fonts/font5.fntdata"/><Relationship Id="rId30" Type="http://schemas.openxmlformats.org/officeDocument/2006/relationships/font" Target="fonts/font4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汉仪劲楷简" panose="00020600040101010101" charset="-122"/>
              </a:rPr>
            </a:fld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汉仪劲楷简" panose="00020600040101010101" charset="-122"/>
              </a:rPr>
            </a:fld>
            <a:endParaRPr lang="zh-CN" altLang="en-US">
              <a:cs typeface="汉仪劲楷简" panose="0002060004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劲楷简" panose="00020600040101010101" charset="-122"/>
        <a:ea typeface="汉仪劲楷简" panose="00020600040101010101" charset="-122"/>
        <a:cs typeface="汉仪劲楷简" panose="00020600040101010101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EAC1C-F135-4926-8773-A8734E79C55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50280" y="725805"/>
            <a:ext cx="6141720" cy="52089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rcRect l="1713" r="1628" b="53187"/>
          <a:stretch>
            <a:fillRect/>
          </a:stretch>
        </p:blipFill>
        <p:spPr>
          <a:xfrm>
            <a:off x="0" y="6353175"/>
            <a:ext cx="12180570" cy="51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685" y="725805"/>
            <a:ext cx="6141720" cy="52089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rcRect l="1713" r="1628" b="53187"/>
          <a:stretch>
            <a:fillRect/>
          </a:stretch>
        </p:blipFill>
        <p:spPr>
          <a:xfrm>
            <a:off x="0" y="6353175"/>
            <a:ext cx="12180570" cy="51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05765" y="320040"/>
            <a:ext cx="3298190" cy="927735"/>
          </a:xfrm>
        </p:spPr>
        <p:txBody>
          <a:bodyPr/>
          <a:lstStyle>
            <a:lvl1pPr>
              <a:defRPr sz="2400" b="1">
                <a:latin typeface="汉仪铁线黑-65简" panose="00020600040101010101" charset="-122"/>
                <a:ea typeface="汉仪铁线黑-65简" panose="00020600040101010101" charset="-122"/>
              </a:defRPr>
            </a:lvl1pPr>
          </a:lstStyle>
          <a:p>
            <a:r>
              <a:rPr lang="zh-CN" altLang="en-US" smtClean="0"/>
              <a:t>单击此处</a:t>
            </a:r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rcRect l="1713" r="1628" b="53187"/>
          <a:stretch>
            <a:fillRect/>
          </a:stretch>
        </p:blipFill>
        <p:spPr>
          <a:xfrm>
            <a:off x="0" y="6569710"/>
            <a:ext cx="12180570" cy="299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50280" y="725805"/>
            <a:ext cx="6141720" cy="52089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rcRect l="1713" r="1628" b="53187"/>
          <a:stretch>
            <a:fillRect/>
          </a:stretch>
        </p:blipFill>
        <p:spPr>
          <a:xfrm>
            <a:off x="0" y="6353175"/>
            <a:ext cx="12180570" cy="51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685" y="725805"/>
            <a:ext cx="6141720" cy="52089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rcRect l="1713" r="1628" b="53187"/>
          <a:stretch>
            <a:fillRect/>
          </a:stretch>
        </p:blipFill>
        <p:spPr>
          <a:xfrm>
            <a:off x="0" y="6353175"/>
            <a:ext cx="12180570" cy="51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05765" y="320040"/>
            <a:ext cx="3298190" cy="927735"/>
          </a:xfrm>
        </p:spPr>
        <p:txBody>
          <a:bodyPr/>
          <a:lstStyle>
            <a:lvl1pPr>
              <a:defRPr sz="2400" b="1">
                <a:latin typeface="汉仪铁线黑-65简" panose="00020600040101010101" charset="-122"/>
                <a:ea typeface="汉仪铁线黑-65简" panose="00020600040101010101" charset="-122"/>
              </a:defRPr>
            </a:lvl1pPr>
          </a:lstStyle>
          <a:p>
            <a:r>
              <a:rPr lang="zh-CN" altLang="en-US" smtClean="0"/>
              <a:t>单击此处</a:t>
            </a:r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rcRect l="1713" r="1628" b="53187"/>
          <a:stretch>
            <a:fillRect/>
          </a:stretch>
        </p:blipFill>
        <p:spPr>
          <a:xfrm>
            <a:off x="0" y="6569710"/>
            <a:ext cx="12180570" cy="299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劲楷简" panose="00020600040101010101" charset="-122"/>
          <a:ea typeface="汉仪劲楷简" panose="00020600040101010101" charset="-122"/>
          <a:cs typeface="汉仪劲楷简" panose="0002060004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10.xml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229870" y="1931670"/>
            <a:ext cx="703008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48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“双十一”</a:t>
            </a:r>
            <a:r>
              <a:rPr lang="zh-CN" altLang="en-US" sz="4800">
                <a:latin typeface="华文琥珀" panose="02010800040101010101" charset="-122"/>
                <a:ea typeface="华文琥珀" panose="02010800040101010101" charset="-122"/>
                <a:cs typeface="汉仪劲楷简" panose="00020600040101010101" charset="-122"/>
              </a:rPr>
              <a:t>防诈骗</a:t>
            </a:r>
            <a:r>
              <a:rPr lang="zh-CN" altLang="en-US" sz="48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指南，</a:t>
            </a:r>
            <a:r>
              <a:rPr lang="zh-CN" altLang="en-US" sz="4800"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“四大常见骗局”</a:t>
            </a:r>
            <a:r>
              <a:rPr lang="zh-CN" altLang="en-US" sz="4800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要牢记！</a:t>
            </a:r>
            <a:endParaRPr lang="zh-CN" altLang="en-US" sz="4800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0965" y="0"/>
            <a:ext cx="12091035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kumimoji="1"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  <a:sym typeface="+mn-lt"/>
              </a:rPr>
              <a:t>预防电信诈骗严厉打击犯罪提高安全意识</a:t>
            </a:r>
            <a:r>
              <a:rPr kumimoji="1"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  <a:sym typeface="+mn-lt"/>
              </a:rPr>
              <a:t>                                                                  </a:t>
            </a:r>
            <a:endParaRPr kumimoji="1"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汉仪铁线黑-65简" panose="00020600040101010101" charset="-122"/>
              <a:ea typeface="汉仪铁线黑-65简" panose="00020600040101010101" charset="-122"/>
              <a:cs typeface="汉仪铁线黑-65简" panose="00020600040101010101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4070" y="4342765"/>
            <a:ext cx="14446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宣讲人：</a:t>
            </a:r>
            <a:r>
              <a:rPr lang="en-US" altLang="zh-CN" b="1"/>
              <a:t>xxx</a:t>
            </a:r>
            <a:endParaRPr lang="en-US" altLang="zh-CN" b="1"/>
          </a:p>
        </p:txBody>
      </p:sp>
      <p:sp>
        <p:nvSpPr>
          <p:cNvPr id="7" name="文本框 6"/>
          <p:cNvSpPr txBox="1"/>
          <p:nvPr/>
        </p:nvSpPr>
        <p:spPr>
          <a:xfrm>
            <a:off x="3883660" y="4342765"/>
            <a:ext cx="1407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2023</a:t>
            </a:r>
            <a:r>
              <a:rPr lang="zh-CN" altLang="en-US" b="1"/>
              <a:t>年</a:t>
            </a:r>
            <a:r>
              <a:rPr lang="en-US" altLang="zh-CN" b="1"/>
              <a:t>11</a:t>
            </a:r>
            <a:r>
              <a:rPr lang="zh-CN" altLang="en-US" b="1"/>
              <a:t>月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5" name="直接连接符 4"/>
          <p:cNvCxnSpPr/>
          <p:nvPr/>
        </p:nvCxnSpPr>
        <p:spPr>
          <a:xfrm>
            <a:off x="7452995" y="3841750"/>
            <a:ext cx="3998595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857240" y="2350135"/>
            <a:ext cx="1689100" cy="1689100"/>
          </a:xfrm>
          <a:prstGeom prst="rect">
            <a:avLst/>
          </a:prstGeom>
          <a:solidFill>
            <a:srgbClr val="43A0E6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57795" y="2779395"/>
            <a:ext cx="41300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latin typeface="华文琥珀" panose="02010800040101010101" charset="-122"/>
                <a:ea typeface="华文琥珀" panose="02010800040101010101" charset="-122"/>
                <a:cs typeface="汉仪劲楷简" panose="00020600040101010101" charset="-122"/>
              </a:rPr>
              <a:t>虚假红包诈骗</a:t>
            </a:r>
            <a:endParaRPr lang="zh-CN" altLang="en-US" sz="4800">
              <a:latin typeface="华文琥珀" panose="02010800040101010101" charset="-122"/>
              <a:ea typeface="华文琥珀" panose="020108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14110" y="268732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03</a:t>
            </a:r>
            <a:endParaRPr lang="en-US" altLang="zh-CN" sz="600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05765" y="238760"/>
            <a:ext cx="3298190" cy="927735"/>
          </a:xfrm>
        </p:spPr>
        <p:txBody>
          <a:bodyPr/>
          <a:p>
            <a:r>
              <a:rPr lang="zh-CN" altLang="en-US" sz="2800">
                <a:latin typeface="华文琥珀" panose="02010800040101010101" charset="-122"/>
                <a:ea typeface="华文琥珀" panose="02010800040101010101" charset="-122"/>
              </a:rPr>
              <a:t>虚假红包诈骗</a:t>
            </a:r>
            <a:endParaRPr lang="zh-CN" altLang="en-US" sz="2800">
              <a:latin typeface="华文琥珀" panose="02010800040101010101" charset="-122"/>
              <a:ea typeface="华文琥珀" panose="0201080004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606425" y="1257935"/>
            <a:ext cx="11035665" cy="5282565"/>
          </a:xfrm>
          <a:prstGeom prst="rect">
            <a:avLst/>
          </a:prstGeom>
          <a:noFill/>
          <a:ln w="19050">
            <a:solidFill>
              <a:srgbClr val="5B5B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1293622" y="930656"/>
            <a:ext cx="493776" cy="493776"/>
          </a:xfrm>
          <a:prstGeom prst="line">
            <a:avLst/>
          </a:prstGeom>
          <a:ln w="15875">
            <a:solidFill>
              <a:srgbClr val="43A0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3"/>
            </p:custDataLst>
          </p:nvPr>
        </p:nvCxnSpPr>
        <p:spPr>
          <a:xfrm>
            <a:off x="1112846" y="1015803"/>
            <a:ext cx="493776" cy="493776"/>
          </a:xfrm>
          <a:prstGeom prst="line">
            <a:avLst/>
          </a:prstGeom>
          <a:ln w="15875">
            <a:solidFill>
              <a:srgbClr val="43A0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>
            <a:off x="11148420" y="6151063"/>
            <a:ext cx="493776" cy="493776"/>
          </a:xfrm>
          <a:prstGeom prst="line">
            <a:avLst/>
          </a:prstGeom>
          <a:ln w="15875">
            <a:solidFill>
              <a:srgbClr val="43A0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5"/>
            </p:custDataLst>
          </p:nvPr>
        </p:nvCxnSpPr>
        <p:spPr>
          <a:xfrm>
            <a:off x="10967644" y="6236210"/>
            <a:ext cx="493776" cy="493776"/>
          </a:xfrm>
          <a:prstGeom prst="line">
            <a:avLst/>
          </a:prstGeom>
          <a:ln w="15875">
            <a:solidFill>
              <a:srgbClr val="43A0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510030" y="2320290"/>
            <a:ext cx="917130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邱先生在手机上点击了一抢红包链接，显示抢到188元的“现金礼包”，提示输入姓名、身份证号和银行卡号等信息后可进行提现。邱先生按照要求操作后，银行卡被转走27500元。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08430" y="1756410"/>
            <a:ext cx="42900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华文新魏" panose="02010800040101010101" charset="-122"/>
                <a:ea typeface="华文新魏" panose="02010800040101010101" charset="-122"/>
              </a:rPr>
              <a:t>案例：</a:t>
            </a:r>
            <a:endParaRPr lang="zh-CN" altLang="en-US" sz="24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10030" y="4042410"/>
            <a:ext cx="2637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华文新魏" panose="02010800040101010101" charset="-122"/>
                <a:ea typeface="华文新魏" panose="02010800040101010101" charset="-122"/>
              </a:rPr>
              <a:t>套路</a:t>
            </a:r>
            <a:r>
              <a:rPr lang="zh-CN" altLang="en-US" sz="2400">
                <a:latin typeface="华文新魏" panose="02010800040101010101" charset="-122"/>
                <a:ea typeface="华文新魏" panose="02010800040101010101" charset="-122"/>
              </a:rPr>
              <a:t>解析：</a:t>
            </a:r>
            <a:endParaRPr lang="zh-CN" altLang="en-US" sz="24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0030" y="4554220"/>
            <a:ext cx="893635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各大电商平台会以派发红包的方式为促销活动预热，不法分子借机制造虚假链接诱骗消费者点击，点开红包后会跳转到其他页面，需提供手机号码、银行账号等个人信息才可领取福利，当填完信息提交后却并无福利到账。骗子利用“双11”活动制作山寨网页，借此收集大量消费者信息，进而实施诈骗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8180705" y="1988185"/>
            <a:ext cx="4011295" cy="4080510"/>
          </a:xfrm>
          <a:prstGeom prst="rect">
            <a:avLst/>
          </a:prstGeom>
        </p:spPr>
      </p:pic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赌博诈骗</a:t>
            </a:r>
            <a:endParaRPr lang="zh-CN" altLang="en-US"/>
          </a:p>
        </p:txBody>
      </p:sp>
      <p:sp>
        <p:nvSpPr>
          <p:cNvPr id="60" name="矩形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702848" y="1988486"/>
            <a:ext cx="2352546" cy="1975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800" spc="200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+mj-cs"/>
                <a:sym typeface="+mn-lt"/>
              </a:rPr>
              <a:t>防骗提示</a:t>
            </a:r>
            <a:endParaRPr lang="zh-CN" altLang="en-US" sz="2800" spc="200" dirty="0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+mj-cs"/>
              <a:sym typeface="+mn-lt"/>
            </a:endParaRPr>
          </a:p>
        </p:txBody>
      </p:sp>
      <p:sp>
        <p:nvSpPr>
          <p:cNvPr id="62" name="矩形 61"/>
          <p:cNvSpPr/>
          <p:nvPr>
            <p:custDataLst>
              <p:tags r:id="rId3"/>
            </p:custDataLst>
          </p:nvPr>
        </p:nvSpPr>
        <p:spPr>
          <a:xfrm>
            <a:off x="1685925" y="1362710"/>
            <a:ext cx="3784600" cy="157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p>
            <a:pPr marL="0" lvl="1" indent="457200" algn="l" fontAlgn="auto">
              <a:lnSpc>
                <a:spcPct val="16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600" spc="6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汉仪劲楷简" panose="00020600040101010101" charset="-122"/>
                <a:sym typeface="+mn-lt"/>
              </a:rPr>
              <a:t>慎点红包领取链接，尤其是页面跳转到其他网页需要输入个人信息才可以领到福利时，一定要立即关闭。</a:t>
            </a:r>
            <a:endParaRPr lang="zh-CN" altLang="en-US" sz="1600" spc="6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汉仪劲楷简" panose="00020600040101010101" charset="-122"/>
              <a:sym typeface="+mn-lt"/>
            </a:endParaRPr>
          </a:p>
        </p:txBody>
      </p:sp>
      <p:sp>
        <p:nvSpPr>
          <p:cNvPr id="67" name="矩形 66"/>
          <p:cNvSpPr/>
          <p:nvPr>
            <p:custDataLst>
              <p:tags r:id="rId4"/>
            </p:custDataLst>
          </p:nvPr>
        </p:nvSpPr>
        <p:spPr>
          <a:xfrm>
            <a:off x="1685925" y="4149725"/>
            <a:ext cx="3784600" cy="155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p>
            <a:pPr marL="0" lvl="1" indent="457200" algn="l" fontAlgn="auto">
              <a:lnSpc>
                <a:spcPct val="16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600" spc="6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lt"/>
              </a:rPr>
              <a:t>大家要谨记：陌生人发来的链接或二维码，不点击、不扫描，以免遭遇钓鱼网站和木马病毒。</a:t>
            </a:r>
            <a:endParaRPr lang="zh-CN" altLang="en-US" sz="1600" spc="6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471160" y="1988185"/>
            <a:ext cx="2762885" cy="2880360"/>
            <a:chOff x="8616" y="3131"/>
            <a:chExt cx="4351" cy="4536"/>
          </a:xfrm>
        </p:grpSpPr>
        <p:sp>
          <p:nvSpPr>
            <p:cNvPr id="18" name="Freeform 39"/>
            <p:cNvSpPr/>
            <p:nvPr>
              <p:custDataLst>
                <p:tags r:id="rId5"/>
              </p:custDataLst>
            </p:nvPr>
          </p:nvSpPr>
          <p:spPr bwMode="auto">
            <a:xfrm>
              <a:off x="8616" y="3131"/>
              <a:ext cx="4091" cy="2325"/>
            </a:xfrm>
            <a:custGeom>
              <a:avLst/>
              <a:gdLst>
                <a:gd name="T0" fmla="*/ 0 w 518"/>
                <a:gd name="T1" fmla="*/ 0 h 351"/>
                <a:gd name="T2" fmla="*/ 518 w 518"/>
                <a:gd name="T3" fmla="*/ 34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8" h="351">
                  <a:moveTo>
                    <a:pt x="0" y="0"/>
                  </a:moveTo>
                  <a:cubicBezTo>
                    <a:pt x="411" y="0"/>
                    <a:pt x="260" y="351"/>
                    <a:pt x="518" y="340"/>
                  </a:cubicBezTo>
                </a:path>
              </a:pathLst>
            </a:custGeom>
            <a:noFill/>
            <a:ln w="14" cap="flat">
              <a:solidFill>
                <a:schemeClr val="accent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p>
              <a:endParaRPr lang="zh-CN" altLang="en-US">
                <a:latin typeface="汉仪劲楷简" panose="00020600040101010101" charset="-122"/>
                <a:ea typeface="汉仪劲楷简" panose="00020600040101010101" charset="-122"/>
              </a:endParaRPr>
            </a:p>
          </p:txBody>
        </p:sp>
        <p:sp>
          <p:nvSpPr>
            <p:cNvPr id="21" name="Freeform 42"/>
            <p:cNvSpPr/>
            <p:nvPr>
              <p:custDataLst>
                <p:tags r:id="rId6"/>
              </p:custDataLst>
            </p:nvPr>
          </p:nvSpPr>
          <p:spPr bwMode="auto">
            <a:xfrm>
              <a:off x="8616" y="5329"/>
              <a:ext cx="4091" cy="2338"/>
            </a:xfrm>
            <a:custGeom>
              <a:avLst/>
              <a:gdLst>
                <a:gd name="T0" fmla="*/ 0 w 518"/>
                <a:gd name="T1" fmla="*/ 327 h 327"/>
                <a:gd name="T2" fmla="*/ 518 w 518"/>
                <a:gd name="T3" fmla="*/ 1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8" h="327">
                  <a:moveTo>
                    <a:pt x="0" y="327"/>
                  </a:moveTo>
                  <a:cubicBezTo>
                    <a:pt x="411" y="327"/>
                    <a:pt x="260" y="0"/>
                    <a:pt x="518" y="10"/>
                  </a:cubicBezTo>
                </a:path>
              </a:pathLst>
            </a:custGeom>
            <a:noFill/>
            <a:ln w="14" cap="flat">
              <a:solidFill>
                <a:schemeClr val="accent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p>
              <a:endParaRPr lang="zh-CN" altLang="en-US">
                <a:latin typeface="汉仪劲楷简" panose="00020600040101010101" charset="-122"/>
                <a:ea typeface="汉仪劲楷简" panose="00020600040101010101" charset="-122"/>
              </a:endParaRPr>
            </a:p>
          </p:txBody>
        </p:sp>
        <p:sp>
          <p:nvSpPr>
            <p:cNvPr id="22" name="Freeform 227"/>
            <p:cNvSpPr/>
            <p:nvPr>
              <p:custDataLst>
                <p:tags r:id="rId7"/>
              </p:custDataLst>
            </p:nvPr>
          </p:nvSpPr>
          <p:spPr bwMode="auto">
            <a:xfrm>
              <a:off x="12453" y="5202"/>
              <a:ext cx="515" cy="394"/>
            </a:xfrm>
            <a:custGeom>
              <a:avLst/>
              <a:gdLst>
                <a:gd name="T0" fmla="*/ 0 w 154"/>
                <a:gd name="T1" fmla="*/ 0 h 118"/>
                <a:gd name="T2" fmla="*/ 154 w 154"/>
                <a:gd name="T3" fmla="*/ 59 h 118"/>
                <a:gd name="T4" fmla="*/ 0 w 154"/>
                <a:gd name="T5" fmla="*/ 118 h 118"/>
                <a:gd name="T6" fmla="*/ 0 w 154"/>
                <a:gd name="T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" h="118">
                  <a:moveTo>
                    <a:pt x="0" y="0"/>
                  </a:moveTo>
                  <a:lnTo>
                    <a:pt x="154" y="59"/>
                  </a:lnTo>
                  <a:lnTo>
                    <a:pt x="0" y="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 fontScale="50000" lnSpcReduction="20000"/>
            </a:bodyPr>
            <a:p>
              <a:endParaRPr lang="zh-CN" altLang="en-US">
                <a:latin typeface="汉仪劲楷简" panose="00020600040101010101" charset="-122"/>
                <a:ea typeface="汉仪劲楷简" panose="00020600040101010101" charset="-122"/>
              </a:endParaRPr>
            </a:p>
          </p:txBody>
        </p:sp>
      </p:grp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5" name="直接连接符 4"/>
          <p:cNvCxnSpPr/>
          <p:nvPr/>
        </p:nvCxnSpPr>
        <p:spPr>
          <a:xfrm>
            <a:off x="7452995" y="3841750"/>
            <a:ext cx="3998595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857240" y="2350135"/>
            <a:ext cx="1689100" cy="1689100"/>
          </a:xfrm>
          <a:prstGeom prst="rect">
            <a:avLst/>
          </a:prstGeom>
          <a:solidFill>
            <a:srgbClr val="43A0E6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47635" y="2779395"/>
            <a:ext cx="42411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latin typeface="华文琥珀" panose="02010800040101010101" charset="-122"/>
                <a:ea typeface="华文琥珀" panose="02010800040101010101" charset="-122"/>
                <a:cs typeface="汉仪劲楷简" panose="00020600040101010101" charset="-122"/>
              </a:rPr>
              <a:t>中奖免单诈骗</a:t>
            </a:r>
            <a:endParaRPr lang="zh-CN" altLang="en-US" sz="4800">
              <a:latin typeface="华文琥珀" panose="02010800040101010101" charset="-122"/>
              <a:ea typeface="华文琥珀" panose="020108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14110" y="268732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04</a:t>
            </a:r>
            <a:endParaRPr lang="en-US" altLang="zh-CN" sz="600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2800">
                <a:latin typeface="华文琥珀" panose="02010800040101010101" charset="-122"/>
                <a:ea typeface="华文琥珀" panose="02010800040101010101" charset="-122"/>
              </a:rPr>
              <a:t>中奖免单诈骗</a:t>
            </a:r>
            <a:endParaRPr lang="zh-CN" altLang="en-US" sz="2800">
              <a:latin typeface="华文琥珀" panose="02010800040101010101" charset="-122"/>
              <a:ea typeface="华文琥珀" panose="020108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90930" y="1546225"/>
            <a:ext cx="5099050" cy="41306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fontAlgn="auto">
              <a:lnSpc>
                <a:spcPct val="150000"/>
              </a:lnSpc>
              <a:spcAft>
                <a:spcPts val="1800"/>
              </a:spcAft>
            </a:pPr>
            <a:r>
              <a:rPr lang="zh-CN" altLang="en-US" sz="2400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案例：</a:t>
            </a:r>
            <a:r>
              <a:rPr lang="zh-CN" altLang="en-US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</a:t>
            </a:r>
            <a:endParaRPr lang="zh-CN" altLang="en-US" b="1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  <a:p>
            <a:pPr indent="457200" fontAlgn="auto">
              <a:lnSpc>
                <a:spcPct val="150000"/>
              </a:lnSpc>
            </a:pPr>
            <a:r>
              <a:rPr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余某收到自称某购物平台客服的短信，称余某在该平台购买过物品，被抽中为幸运客户，可以免单。余某添加对方微信后，对方发过来一个抽奖链接，余某点击该链接抽奖后抽中了24664元的奖品，可以直接折现，但是要交20%的税金。余某就将6000多元转至对方的银行卡。之后对方又说还要再转一笔才能提现，余某这才意识到被骗。</a:t>
            </a:r>
            <a:endParaRPr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pic>
        <p:nvPicPr>
          <p:cNvPr id="3" name="图片 2" descr="b583e9e1236661479e17c1cec9577c62"/>
          <p:cNvPicPr>
            <a:picLocks noChangeAspect="1"/>
          </p:cNvPicPr>
          <p:nvPr/>
        </p:nvPicPr>
        <p:blipFill>
          <a:blip r:embed="rId1"/>
          <a:srcRect t="27694" b="11806"/>
          <a:stretch>
            <a:fillRect/>
          </a:stretch>
        </p:blipFill>
        <p:spPr>
          <a:xfrm>
            <a:off x="7291070" y="1247775"/>
            <a:ext cx="4394835" cy="47269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4617085" y="4538345"/>
            <a:ext cx="6586220" cy="1718310"/>
          </a:xfrm>
          <a:prstGeom prst="roundRect">
            <a:avLst/>
          </a:prstGeom>
          <a:solidFill>
            <a:srgbClr val="43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2800">
                <a:latin typeface="华文琥珀" panose="02010800040101010101" charset="-122"/>
                <a:ea typeface="华文琥珀" panose="02010800040101010101" charset="-122"/>
              </a:rPr>
              <a:t>中奖免单诈骗</a:t>
            </a:r>
            <a:endParaRPr lang="zh-CN" altLang="en-US" sz="2800">
              <a:latin typeface="华文琥珀" panose="02010800040101010101" charset="-122"/>
              <a:ea typeface="华文琥珀" panose="020108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10260" y="1939290"/>
            <a:ext cx="10393045" cy="2168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fontAlgn="auto">
              <a:lnSpc>
                <a:spcPct val="150000"/>
              </a:lnSpc>
            </a:pPr>
            <a:r>
              <a:rPr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为吸引消费者，各大电商平台往往会在双十一期间举行各种抽奖活动，骗子们往往会利用这个机会，给消费者发送中奖短信，诱骗其登录钓鱼网站，并要求其输入个人信息和银行账号密码，借此实施诈骗。或者当你根据短信内容求证中奖信息时，对方却要求先缴纳“公证费”“手续费”或“保证金”，待你多次汇款转账后骗子就会将你拉黑，虽然中奖免单诈骗是老套路，但是骗子就是利用人们爱贪小便宜心理，老骗局翻新后，继续诈骗。</a:t>
            </a:r>
            <a:endParaRPr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912360" y="4671695"/>
            <a:ext cx="5995035" cy="145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提示：</a:t>
            </a:r>
            <a:r>
              <a:rPr lang="zh-CN" altLang="en-US" dirty="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</a:t>
            </a:r>
            <a:r>
              <a:rPr lang="zh-CN" altLang="en-US" sz="16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双十一期间，各种抽奖、免单活动较多，消费者收到这类信息后一定要仔细甄别，详细了解活动规则，向官方客服联系求证。遇到“账户异常”“缴纳保证金”等情况务必谨慎，不轻易汇款、转账。</a:t>
            </a:r>
            <a:endParaRPr lang="zh-CN" altLang="en-US" sz="16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0260" y="1540510"/>
            <a:ext cx="171005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>
              <a:buFont typeface="汉仪劲楷简" panose="00020600040101010101" charset="-122"/>
              <a:buNone/>
            </a:pPr>
            <a:r>
              <a:rPr lang="zh-CN" sz="2400" b="1" dirty="0">
                <a:latin typeface="华文新魏" panose="02010800040101010101" charset="-122"/>
                <a:ea typeface="华文新魏" panose="02010800040101010101" charset="-122"/>
                <a:cs typeface="+mn-ea"/>
                <a:sym typeface="+mn-lt"/>
              </a:rPr>
              <a:t>套路解析：</a:t>
            </a:r>
            <a:endParaRPr lang="zh-CN" sz="2400" b="1" dirty="0">
              <a:latin typeface="华文新魏" panose="02010800040101010101" charset="-122"/>
              <a:ea typeface="华文新魏" panose="02010800040101010101" charset="-122"/>
              <a:cs typeface="+mn-ea"/>
              <a:sym typeface="+mn-lt"/>
            </a:endParaRPr>
          </a:p>
        </p:txBody>
      </p:sp>
      <p:pic>
        <p:nvPicPr>
          <p:cNvPr id="6" name="图片 5" descr="303b32313538323539373bcad6eeed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080000">
            <a:off x="1340485" y="3922395"/>
            <a:ext cx="2573020" cy="25730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775786" y="1370156"/>
            <a:ext cx="4066234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汉仪劲楷简" panose="00020600040101010101" charset="-122"/>
              <a:buNone/>
            </a:pPr>
            <a:r>
              <a:rPr lang="zh-CN" altLang="en-US" sz="2000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六个一律</a:t>
            </a:r>
            <a:endParaRPr lang="zh-CN" altLang="en-US" sz="2000" b="1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78230" y="704215"/>
            <a:ext cx="4257040" cy="39878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dist"/>
            <a:r>
              <a:rPr lang="zh-CN" altLang="en-US" sz="2000" b="1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防诈骗：要做到六个一律，八个凡是</a:t>
            </a:r>
            <a:endParaRPr lang="zh-CN" altLang="en-US" sz="2000" b="1" dirty="0">
              <a:effectLst/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13" name="箭头: V 形 12"/>
          <p:cNvSpPr/>
          <p:nvPr/>
        </p:nvSpPr>
        <p:spPr>
          <a:xfrm>
            <a:off x="775970" y="790575"/>
            <a:ext cx="151130" cy="226695"/>
          </a:xfrm>
          <a:prstGeom prst="chevron">
            <a:avLst/>
          </a:prstGeom>
          <a:solidFill>
            <a:srgbClr val="43A0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14" name="箭头: V 形 13"/>
          <p:cNvSpPr/>
          <p:nvPr/>
        </p:nvSpPr>
        <p:spPr>
          <a:xfrm>
            <a:off x="927100" y="790575"/>
            <a:ext cx="151130" cy="226695"/>
          </a:xfrm>
          <a:prstGeom prst="chevron">
            <a:avLst/>
          </a:prstGeom>
          <a:solidFill>
            <a:srgbClr val="43A0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57066" y="1810087"/>
            <a:ext cx="6469965" cy="1419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</a:t>
            </a:r>
            <a:r>
              <a:rPr lang="en-US" altLang="zh-CN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</a:t>
            </a:r>
            <a:r>
              <a:rPr lang="zh-CN" altLang="en-US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只要一谈到银行卡，一律挂掉；只要一谈到中奖了，一律挂掉；只要一谈到“电话转接任何执法机构”的，一律挂掉；所有短信，让我点击链接的，一律删掉；微信不认识的人发来的链接，一律不点；一提到“安全账户”的一律是诈骗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57066" y="3566223"/>
            <a:ext cx="4066234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汉仪劲楷简" panose="00020600040101010101" charset="-122"/>
              <a:buNone/>
            </a:pPr>
            <a:r>
              <a:rPr lang="zh-CN" altLang="en-US" sz="2000" b="1" dirty="0"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八个凡是</a:t>
            </a:r>
            <a:endParaRPr lang="zh-CN" altLang="en-US" sz="2000" b="1" dirty="0">
              <a:latin typeface="汉仪劲楷简" panose="00020600040101010101" charset="-122"/>
              <a:ea typeface="汉仪劲楷简" panose="00020600040101010101" charset="-122"/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26916" y="4098253"/>
            <a:ext cx="6469965" cy="2084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  </a:t>
            </a:r>
            <a:r>
              <a:rPr lang="zh-CN" altLang="en-US" dirty="0">
                <a:effectLst/>
                <a:latin typeface="汉仪劲楷简" panose="00020600040101010101" charset="-122"/>
                <a:ea typeface="汉仪劲楷简" panose="00020600040101010101" charset="-122"/>
                <a:cs typeface="+mn-ea"/>
                <a:sym typeface="+mn-lt"/>
              </a:rPr>
              <a:t>凡是自称任何执法机构要求汇款的；凡是叫你汇款到“安全账户”的；凡是通知中奖、领奖要你先交钱的；凡是通知“家属”出事要先汇款的；凡是在电话中索要银行卡信息及验证码的；凡是让你开通网银接受检查的；凡是自称你的老板或者领导要求汇款的；凡是陌生网站要登记银行卡信息的，一律不予理睬。</a:t>
            </a:r>
            <a:endParaRPr lang="zh-CN" altLang="en-US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5985" y="1577975"/>
            <a:ext cx="4438015" cy="4375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463550" y="2007235"/>
            <a:ext cx="6422390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6600" b="1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谢谢各位的观看</a:t>
            </a:r>
            <a:endParaRPr lang="zh-CN" altLang="en-US" sz="6600" b="1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  <a:p>
            <a:r>
              <a:rPr lang="zh-CN" altLang="en-US" sz="6600" b="1">
                <a:latin typeface="汉仪铁线黑-65简" panose="00020600040101010101" charset="-122"/>
                <a:ea typeface="汉仪铁线黑-65简" panose="00020600040101010101" charset="-122"/>
                <a:cs typeface="汉仪劲楷简" panose="00020600040101010101" charset="-122"/>
              </a:rPr>
              <a:t>再见！</a:t>
            </a:r>
            <a:endParaRPr lang="zh-CN" altLang="en-US" sz="6600" b="1">
              <a:latin typeface="汉仪铁线黑-65简" panose="00020600040101010101" charset="-122"/>
              <a:ea typeface="汉仪铁线黑-65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0965" y="0"/>
            <a:ext cx="12091035" cy="6267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kumimoji="1"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  <a:sym typeface="+mn-lt"/>
              </a:rPr>
              <a:t>预防电信诈骗严厉打击犯罪提高安全意识</a:t>
            </a:r>
            <a:r>
              <a:rPr kumimoji="1"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  <a:sym typeface="+mn-lt"/>
              </a:rPr>
              <a:t>                                                                   </a:t>
            </a:r>
            <a:r>
              <a:rPr lang="en-US" altLang="zh-CN" sz="900" dirty="0">
                <a:latin typeface="汉仪铁线黑-65简" panose="00020600040101010101" charset="-122"/>
                <a:ea typeface="汉仪铁线黑-65简" panose="00020600040101010101" charset="-122"/>
                <a:cs typeface="汉仪铁线黑-65简" panose="00020600040101010101" charset="-122"/>
              </a:rPr>
              <a:t>Prevent Telecom Fraud and enhance  Prevention Awareness</a:t>
            </a:r>
            <a:endParaRPr lang="en-US" altLang="zh-CN" sz="900" dirty="0">
              <a:latin typeface="汉仪铁线黑-65简" panose="00020600040101010101" charset="-122"/>
              <a:ea typeface="汉仪铁线黑-65简" panose="00020600040101010101" charset="-122"/>
              <a:cs typeface="汉仪铁线黑-65简" panose="00020600040101010101" charset="-122"/>
            </a:endParaRPr>
          </a:p>
          <a:p>
            <a:pPr>
              <a:lnSpc>
                <a:spcPct val="120000"/>
              </a:lnSpc>
            </a:pPr>
            <a:endParaRPr kumimoji="1" lang="en-US" altLang="zh-CN" sz="900" dirty="0">
              <a:solidFill>
                <a:schemeClr val="tx1">
                  <a:lumMod val="95000"/>
                  <a:lumOff val="5000"/>
                </a:schemeClr>
              </a:solidFill>
              <a:latin typeface="汉仪铁线黑-65简" panose="00020600040101010101" charset="-122"/>
              <a:ea typeface="汉仪铁线黑-65简" panose="00020600040101010101" charset="-122"/>
              <a:cs typeface="汉仪铁线黑-65简" panose="00020600040101010101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4070" y="4342765"/>
            <a:ext cx="14446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宣讲人：</a:t>
            </a:r>
            <a:r>
              <a:rPr lang="en-US" altLang="zh-CN" b="1"/>
              <a:t>xxx</a:t>
            </a:r>
            <a:endParaRPr lang="en-US" altLang="zh-CN" b="1"/>
          </a:p>
        </p:txBody>
      </p:sp>
      <p:sp>
        <p:nvSpPr>
          <p:cNvPr id="7" name="文本框 6"/>
          <p:cNvSpPr txBox="1"/>
          <p:nvPr/>
        </p:nvSpPr>
        <p:spPr>
          <a:xfrm>
            <a:off x="3883660" y="4342765"/>
            <a:ext cx="1407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2023</a:t>
            </a:r>
            <a:r>
              <a:rPr lang="zh-CN" altLang="en-US" b="1"/>
              <a:t>年</a:t>
            </a:r>
            <a:r>
              <a:rPr lang="en-US" altLang="zh-CN" b="1"/>
              <a:t>11</a:t>
            </a:r>
            <a:r>
              <a:rPr lang="zh-CN" altLang="en-US" b="1"/>
              <a:t>月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09295" y="826770"/>
            <a:ext cx="4970145" cy="46901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>
              <a:lnSpc>
                <a:spcPct val="200000"/>
              </a:lnSpc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一年一度的</a:t>
            </a:r>
            <a:r>
              <a:rPr lang="zh-CN" altLang="en-US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"双十一"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200000"/>
              </a:lnSpc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网购大狂欢又开始了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200000"/>
              </a:lnSpc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优惠券领了吗?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200000"/>
              </a:lnSpc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定金尾款交清了吗?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200000"/>
              </a:lnSpc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你在摩拳擦掌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200000"/>
              </a:lnSpc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而骗子在虎视眈眈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200000"/>
              </a:lnSpc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以下防骗小妙招请大家收好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ctr" fontAlgn="auto">
              <a:lnSpc>
                <a:spcPct val="200000"/>
              </a:lnSpc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让你轻松购物买买买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 descr="c0323053ee6ec5501b9e8d97f5c9c708"/>
          <p:cNvPicPr>
            <a:picLocks noChangeAspect="1"/>
          </p:cNvPicPr>
          <p:nvPr/>
        </p:nvPicPr>
        <p:blipFill>
          <a:blip r:embed="rId1"/>
          <a:srcRect l="8019" r="8361"/>
          <a:stretch>
            <a:fillRect/>
          </a:stretch>
        </p:blipFill>
        <p:spPr>
          <a:xfrm>
            <a:off x="5790565" y="704850"/>
            <a:ext cx="5781040" cy="5071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85645" y="1104900"/>
            <a:ext cx="3857625" cy="753110"/>
          </a:xfrm>
          <a:prstGeom prst="rect">
            <a:avLst/>
          </a:prstGeom>
          <a:noFill/>
          <a:ln w="28575">
            <a:solidFill>
              <a:srgbClr val="43A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10255" y="1257935"/>
            <a:ext cx="2533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汉仪劲楷简" panose="00020600040101010101" charset="-122"/>
              </a:rPr>
              <a:t>冒充客服诈骗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汉仪劲楷简" panose="0002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08985" y="2506345"/>
            <a:ext cx="25349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汉仪劲楷简" panose="00020600040101010101" charset="-122"/>
              </a:rPr>
              <a:t>预售商品诈骗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汉仪劲楷简" panose="0002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10255" y="3841115"/>
            <a:ext cx="25330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汉仪劲楷简" panose="00020600040101010101" charset="-122"/>
              </a:rPr>
              <a:t>虚假红包诈骗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汉仪劲楷简" panose="0002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08985" y="5100955"/>
            <a:ext cx="24784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汉仪劲楷简" panose="00020600040101010101" charset="-122"/>
              </a:rPr>
              <a:t>中奖免单诈骗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汉仪劲楷简" panose="0002060004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 rot="3480000">
            <a:off x="2013585" y="850265"/>
            <a:ext cx="1298575" cy="1057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59635" y="97409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01</a:t>
            </a:r>
            <a:endParaRPr lang="en-US" altLang="zh-CN" sz="60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86280" y="2443480"/>
            <a:ext cx="3857625" cy="753110"/>
          </a:xfrm>
          <a:prstGeom prst="rect">
            <a:avLst/>
          </a:prstGeom>
          <a:noFill/>
          <a:ln w="28575">
            <a:solidFill>
              <a:srgbClr val="43A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15" name="矩形 14"/>
          <p:cNvSpPr/>
          <p:nvPr/>
        </p:nvSpPr>
        <p:spPr>
          <a:xfrm rot="3480000">
            <a:off x="2014220" y="2188845"/>
            <a:ext cx="1298575" cy="1057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60270" y="231267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02</a:t>
            </a:r>
            <a:endParaRPr lang="en-US" altLang="zh-CN" sz="60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986280" y="3754755"/>
            <a:ext cx="3857625" cy="753110"/>
          </a:xfrm>
          <a:prstGeom prst="rect">
            <a:avLst/>
          </a:prstGeom>
          <a:noFill/>
          <a:ln w="28575">
            <a:solidFill>
              <a:srgbClr val="43A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19" name="矩形 18"/>
          <p:cNvSpPr/>
          <p:nvPr/>
        </p:nvSpPr>
        <p:spPr>
          <a:xfrm rot="3480000">
            <a:off x="2014220" y="3500120"/>
            <a:ext cx="1298575" cy="1057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160270" y="3623945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03</a:t>
            </a:r>
            <a:endParaRPr lang="en-US" altLang="zh-CN" sz="60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86280" y="5007610"/>
            <a:ext cx="3857625" cy="753110"/>
          </a:xfrm>
          <a:prstGeom prst="rect">
            <a:avLst/>
          </a:prstGeom>
          <a:noFill/>
          <a:ln w="28575">
            <a:solidFill>
              <a:srgbClr val="43A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160270" y="487680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04</a:t>
            </a:r>
            <a:endParaRPr lang="en-US" altLang="zh-CN" sz="600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84505" y="131445"/>
            <a:ext cx="1178560" cy="279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88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铁线黑-65简" panose="00020600040101010101" charset="-122"/>
                <a:ea typeface="汉仪铁线黑-65简" panose="00020600040101010101" charset="-122"/>
                <a:cs typeface="+mn-ea"/>
                <a:sym typeface="+mn-lt"/>
              </a:rPr>
              <a:t>目录</a:t>
            </a:r>
            <a:endParaRPr lang="zh-CN" altLang="en-US" sz="88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汉仪铁线黑-65简" panose="00020600040101010101" charset="-122"/>
              <a:ea typeface="汉仪铁线黑-65简" panose="00020600040101010101" charset="-122"/>
              <a:cs typeface="+mn-ea"/>
              <a:sym typeface="+mn-lt"/>
            </a:endParaRPr>
          </a:p>
        </p:txBody>
      </p:sp>
      <p:pic>
        <p:nvPicPr>
          <p:cNvPr id="2" name="图片 1" descr="73cd788a12a2789772f80c3e234a343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4095" y="989330"/>
            <a:ext cx="5909310" cy="47599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5" name="直接连接符 4"/>
          <p:cNvCxnSpPr/>
          <p:nvPr/>
        </p:nvCxnSpPr>
        <p:spPr>
          <a:xfrm>
            <a:off x="7452995" y="3841750"/>
            <a:ext cx="3998595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857240" y="2350135"/>
            <a:ext cx="1689100" cy="1689100"/>
          </a:xfrm>
          <a:prstGeom prst="rect">
            <a:avLst/>
          </a:prstGeom>
          <a:solidFill>
            <a:srgbClr val="43A0E6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57795" y="2779395"/>
            <a:ext cx="41294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latin typeface="华文琥珀" panose="02010800040101010101" charset="-122"/>
                <a:ea typeface="华文琥珀" panose="02010800040101010101" charset="-122"/>
                <a:cs typeface="汉仪劲楷简" panose="00020600040101010101" charset="-122"/>
              </a:rPr>
              <a:t>冒充客服诈骗</a:t>
            </a:r>
            <a:endParaRPr lang="zh-CN" altLang="en-US" sz="4800">
              <a:latin typeface="华文琥珀" panose="02010800040101010101" charset="-122"/>
              <a:ea typeface="华文琥珀" panose="020108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14110" y="268732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01</a:t>
            </a:r>
            <a:endParaRPr lang="en-US" altLang="zh-CN" sz="600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2800">
                <a:latin typeface="华文琥珀" panose="02010800040101010101" charset="-122"/>
                <a:ea typeface="华文琥珀" panose="02010800040101010101" charset="-122"/>
              </a:rPr>
              <a:t>冒充客服诈骗</a:t>
            </a:r>
            <a:endParaRPr lang="zh-CN" altLang="en-US" sz="2800">
              <a:latin typeface="华文琥珀" panose="02010800040101010101" charset="-122"/>
              <a:ea typeface="华文琥珀" panose="02010800040101010101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1"/>
            </p:custDataLst>
          </p:nvPr>
        </p:nvCxnSpPr>
        <p:spPr>
          <a:xfrm>
            <a:off x="784798" y="3890680"/>
            <a:ext cx="10972888" cy="0"/>
          </a:xfrm>
          <a:prstGeom prst="line">
            <a:avLst/>
          </a:prstGeom>
          <a:ln w="25400" cmpd="sng">
            <a:solidFill>
              <a:schemeClr val="lt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12"/>
          <p:cNvSpPr/>
          <p:nvPr>
            <p:custDataLst>
              <p:tags r:id="rId2"/>
            </p:custDataLst>
          </p:nvPr>
        </p:nvSpPr>
        <p:spPr>
          <a:xfrm>
            <a:off x="609562" y="1371611"/>
            <a:ext cx="609605" cy="63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4860" y="1903095"/>
            <a:ext cx="91567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华文新魏" panose="02010800040101010101" charset="-122"/>
                <a:ea typeface="华文新魏" panose="02010800040101010101" charset="-122"/>
                <a:cs typeface="汉仪劲楷简" panose="00020600040101010101" charset="-122"/>
              </a:rPr>
              <a:t>骗术解析：</a:t>
            </a:r>
            <a:endParaRPr lang="zh-CN" altLang="en-US" sz="2000" b="1">
              <a:latin typeface="华文新魏" panose="02010800040101010101" charset="-122"/>
              <a:ea typeface="华文新魏" panose="020108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84860" y="4081780"/>
            <a:ext cx="870648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000" b="1">
                <a:latin typeface="华文新魏" panose="02010800040101010101" charset="-122"/>
                <a:ea typeface="华文新魏" panose="02010800040101010101" charset="-122"/>
                <a:cs typeface="汉仪劲楷简" panose="00020600040101010101" charset="-122"/>
                <a:sym typeface="+mn-ea"/>
              </a:rPr>
              <a:t>案例分析：</a:t>
            </a:r>
            <a:endParaRPr lang="zh-CN" altLang="en-US" sz="2000" b="1">
              <a:latin typeface="华文新魏" panose="02010800040101010101" charset="-122"/>
              <a:ea typeface="华文新魏" panose="02010800040101010101" charset="-122"/>
              <a:cs typeface="汉仪劲楷简" panose="0002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84860" y="4585335"/>
            <a:ext cx="10972800" cy="1640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457200" algn="l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近期，汪女士报警称：接到一个陌生电话，对方自称“某宝”客服，称其在某宝上买的快递丢失，要对其进行赔付，对方称退款需要经过一系列审批程序，需要在手机上操作。根据对方指示操作，汪女士在手机应用商店中下载了一个“远程大师”APP，后对方远程控制并操作其手机，输入验证码后，大概有一个多小时，汪女士发现钱被转出5</a:t>
            </a:r>
            <a:r>
              <a:rPr lang="en-US" alt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0000</a:t>
            </a: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余元，遂报警。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84860" y="2301875"/>
            <a:ext cx="10395585" cy="1252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骗子通过非法渠道获取网购信息，通过电话、短信告知您的快递有质量问题，要对您进行多倍赔付，要求你按照相应步骤操作，例如发送链接填写信息、转账验证银行卡能否正常使用，甚至要求“共享屏幕”来窃取账号、密码，从而实施诈骗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18"/>
          <p:cNvSpPr txBox="1"/>
          <p:nvPr/>
        </p:nvSpPr>
        <p:spPr>
          <a:xfrm flipH="1">
            <a:off x="7974330" y="1134110"/>
            <a:ext cx="184785" cy="369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ea typeface="汉仪劲楷简" panose="00020600040101010101" charset="-122"/>
              <a:cs typeface="汉仪劲楷简" panose="00020600040101010101" charset="-122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94335" y="1915160"/>
            <a:ext cx="6543040" cy="37852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sym typeface="+mn-ea"/>
              </a:rPr>
              <a:t>付款码、验证码、银行卡密码是极其重要的个人信息，绝不能随意在网络上填写。正规的网购退款完全可以从交易平台返款到原支付渠道，不需要跳开平台去进行操作，并且正规网络商家办理退货退款无需事前支付费用，所以当接到自称是客服的电话，不要盲目轻信，一定要去官方平台进行查询，或者联系卖家进行核实。</a:t>
            </a:r>
            <a:endParaRPr lang="zh-CN" altLang="en-US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38295" y="441325"/>
            <a:ext cx="3763010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4800">
                <a:ln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警方提示</a:t>
            </a:r>
            <a:endParaRPr lang="zh-CN" altLang="en-US" sz="4800">
              <a:ln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图片 3" descr="16ef6da9ff3ae5e17bc19566667fbfe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78980" y="2158365"/>
            <a:ext cx="4717415" cy="32981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5" name="直接连接符 4"/>
          <p:cNvCxnSpPr/>
          <p:nvPr/>
        </p:nvCxnSpPr>
        <p:spPr>
          <a:xfrm>
            <a:off x="7452995" y="3841750"/>
            <a:ext cx="3998595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5857240" y="2350135"/>
            <a:ext cx="1689100" cy="1689100"/>
          </a:xfrm>
          <a:prstGeom prst="rect">
            <a:avLst/>
          </a:prstGeom>
          <a:solidFill>
            <a:srgbClr val="43A0E6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57795" y="2780030"/>
            <a:ext cx="40792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>
                <a:latin typeface="华文琥珀" panose="02010800040101010101" charset="-122"/>
                <a:ea typeface="华文琥珀" panose="02010800040101010101" charset="-122"/>
                <a:cs typeface="汉仪劲楷简" panose="00020600040101010101" charset="-122"/>
              </a:rPr>
              <a:t>预售商品诈骗</a:t>
            </a:r>
            <a:endParaRPr lang="zh-CN" altLang="en-US" sz="4800">
              <a:latin typeface="华文琥珀" panose="02010800040101010101" charset="-122"/>
              <a:ea typeface="华文琥珀" panose="020108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14110" y="2687320"/>
            <a:ext cx="11493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02</a:t>
            </a:r>
            <a:endParaRPr lang="en-US" altLang="zh-CN" sz="6000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2800">
                <a:latin typeface="华文琥珀" panose="02010800040101010101" charset="-122"/>
                <a:ea typeface="华文琥珀" panose="02010800040101010101" charset="-122"/>
              </a:rPr>
              <a:t>预售商品诈骗</a:t>
            </a:r>
            <a:endParaRPr lang="zh-CN" altLang="en-US" sz="2800">
              <a:latin typeface="华文琥珀" panose="02010800040101010101" charset="-122"/>
              <a:ea typeface="华文琥珀" panose="02010800040101010101" charset="-122"/>
            </a:endParaRPr>
          </a:p>
        </p:txBody>
      </p:sp>
      <p:cxnSp>
        <p:nvCxnSpPr>
          <p:cNvPr id="3" name="直接连接符 2"/>
          <p:cNvCxnSpPr/>
          <p:nvPr>
            <p:custDataLst>
              <p:tags r:id="rId1"/>
            </p:custDataLst>
          </p:nvPr>
        </p:nvCxnSpPr>
        <p:spPr>
          <a:xfrm>
            <a:off x="784798" y="4081815"/>
            <a:ext cx="10972888" cy="0"/>
          </a:xfrm>
          <a:prstGeom prst="line">
            <a:avLst/>
          </a:prstGeom>
          <a:ln w="25400" cmpd="sng">
            <a:solidFill>
              <a:schemeClr val="lt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12"/>
          <p:cNvSpPr/>
          <p:nvPr>
            <p:custDataLst>
              <p:tags r:id="rId2"/>
            </p:custDataLst>
          </p:nvPr>
        </p:nvSpPr>
        <p:spPr>
          <a:xfrm>
            <a:off x="609562" y="1371611"/>
            <a:ext cx="609605" cy="63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4860" y="1903095"/>
            <a:ext cx="91567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华文新魏" panose="02010800040101010101" charset="-122"/>
                <a:ea typeface="华文新魏" panose="02010800040101010101" charset="-122"/>
                <a:cs typeface="汉仪劲楷简" panose="00020600040101010101" charset="-122"/>
              </a:rPr>
              <a:t>骗术解析：</a:t>
            </a:r>
            <a:endParaRPr lang="zh-CN" altLang="en-US" sz="2000" b="1">
              <a:latin typeface="华文新魏" panose="02010800040101010101" charset="-122"/>
              <a:ea typeface="华文新魏" panose="02010800040101010101" charset="-122"/>
              <a:cs typeface="汉仪劲楷简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84860" y="4081780"/>
            <a:ext cx="870648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000" b="1">
                <a:latin typeface="华文新魏" panose="02010800040101010101" charset="-122"/>
                <a:ea typeface="华文新魏" panose="02010800040101010101" charset="-122"/>
                <a:cs typeface="汉仪劲楷简" panose="00020600040101010101" charset="-122"/>
                <a:sym typeface="+mn-ea"/>
              </a:rPr>
              <a:t>案例分析：</a:t>
            </a:r>
            <a:endParaRPr lang="zh-CN" altLang="en-US" sz="2000" b="1">
              <a:latin typeface="华文新魏" panose="02010800040101010101" charset="-122"/>
              <a:ea typeface="华文新魏" panose="02010800040101010101" charset="-122"/>
              <a:cs typeface="汉仪劲楷简" panose="0002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84860" y="4585335"/>
            <a:ext cx="10972800" cy="1640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457200" algn="l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小张在一家网店看中了一套皮衣，虽然衣服处于预售阶段，支付完定金后，必须在十五天后支付尾款才能购买，但预付的定金可以双倍抵扣价款，算下来可以比正常价格低两百多元，小张果断支付了定金。为了准时支付尾款，小张特意设置了闹钟提示，就在她准备点开页面准备支付尾款时，却发现商家未开通尾款支付渠道就“跑路”了。</a:t>
            </a:r>
            <a:endParaRPr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84860" y="2301875"/>
            <a:ext cx="10395585" cy="1640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不法分子以“提前购”“预售降价”等为诱饵，向用户发送包含木马链接的短信，实施诈骗。骗子会在微信群、朋友圈或网购平台发布“预购” “限时购”等信息吸引消费者，然后要求添加好友，私下转款，但是往往只收钱不发货，有些不法分子还会编造收取定金优先发货、货物被扣要交罚款等理由，一步步诱导你转账汇款，随后拉黑。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华文琥珀" panose="02010800040101010101" charset="-122"/>
                <a:ea typeface="华文琥珀" panose="02010800040101010101" charset="-122"/>
              </a:rPr>
              <a:t>预售商品诈骗</a:t>
            </a:r>
            <a:endParaRPr lang="zh-CN" altLang="en-US">
              <a:latin typeface="华文琥珀" panose="02010800040101010101" charset="-122"/>
              <a:ea typeface="华文琥珀" panose="0201080004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1600835" y="2249170"/>
            <a:ext cx="4847590" cy="3908425"/>
          </a:xfrm>
          <a:prstGeom prst="rect">
            <a:avLst/>
          </a:prstGeom>
          <a:solidFill>
            <a:schemeClr val="lt1">
              <a:alpha val="10000"/>
            </a:schemeClr>
          </a:solidFill>
          <a:ln w="127000">
            <a:solidFill>
              <a:srgbClr val="43A0E6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905200" y="2342371"/>
            <a:ext cx="1894362" cy="7045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800" b="1" spc="160" dirty="0">
                <a:solidFill>
                  <a:schemeClr val="tx1"/>
                </a:solidFill>
                <a:latin typeface="+mn-ea"/>
                <a:sym typeface="+mn-lt"/>
              </a:rPr>
              <a:t>防骗提示</a:t>
            </a:r>
            <a:endParaRPr lang="zh-CN" altLang="en-US" sz="2800" b="1" spc="160" dirty="0">
              <a:solidFill>
                <a:schemeClr val="tx1"/>
              </a:solidFill>
              <a:latin typeface="+mn-ea"/>
              <a:sym typeface="+mn-lt"/>
            </a:endParaRPr>
          </a:p>
        </p:txBody>
      </p:sp>
      <p:sp>
        <p:nvSpPr>
          <p:cNvPr id="21" name="文本框 18"/>
          <p:cNvSpPr txBox="1"/>
          <p:nvPr>
            <p:custDataLst>
              <p:tags r:id="rId3"/>
            </p:custDataLst>
          </p:nvPr>
        </p:nvSpPr>
        <p:spPr>
          <a:xfrm>
            <a:off x="1811726" y="3109293"/>
            <a:ext cx="4425636" cy="2690170"/>
          </a:xfrm>
          <a:prstGeom prst="rect">
            <a:avLst/>
          </a:prstGeom>
          <a:noFill/>
        </p:spPr>
        <p:txBody>
          <a:bodyPr wrap="square" lIns="91440" tIns="45720" rIns="91440" bIns="45720" anchor="ctr"/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457200" algn="l" fontAlgn="auto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lang="zh-CN" altLang="en-US" spc="8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lt"/>
              </a:rPr>
              <a:t>收到优惠短信后一定要去官网核实，切勿随意点击不明链接，网购时一定要选择正规交易平台，不要私下交易，对于异常低价的商品要提高警惕，同时在手机上安装国家反诈中心APP，为自己创造安全的上网环境。请您理性消费的同时，也要谨防上当受骗。</a:t>
            </a:r>
            <a:endParaRPr lang="zh-CN" altLang="en-US" spc="8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l="42661"/>
          <a:stretch>
            <a:fillRect/>
          </a:stretch>
        </p:blipFill>
        <p:spPr>
          <a:xfrm>
            <a:off x="10810240" y="0"/>
            <a:ext cx="1381760" cy="1914525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900430" y="1812925"/>
            <a:ext cx="11177905" cy="76200"/>
          </a:xfrm>
          <a:prstGeom prst="roundRect">
            <a:avLst/>
          </a:prstGeom>
          <a:solidFill>
            <a:srgbClr val="5B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eb248ef12d1ffb1662faaa4ba834db1c"/>
          <p:cNvPicPr>
            <a:picLocks noChangeAspect="1"/>
          </p:cNvPicPr>
          <p:nvPr/>
        </p:nvPicPr>
        <p:blipFill>
          <a:blip r:embed="rId5"/>
          <a:srcRect t="12344" b="12172"/>
          <a:stretch>
            <a:fillRect/>
          </a:stretch>
        </p:blipFill>
        <p:spPr>
          <a:xfrm>
            <a:off x="7562850" y="2287270"/>
            <a:ext cx="3623310" cy="387032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BLOCK" val="0"/>
  <p:tag name="KSO_WM_UNIT_DEC_AREA_ID" val="71d916960ab24955be72f72d2a099487"/>
  <p:tag name="KSO_WM_UNIT_SM_LIMIT_TYPE" val="3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739_1*i*1"/>
  <p:tag name="KSO_WM_TEMPLATE_CATEGORY" val="diagram"/>
  <p:tag name="KSO_WM_TEMPLATE_INDEX" val="20212739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1},&quot;ReferentInfo&quot;:{&quot;Id&quot;:&quot;6b065ff39a214da6a5700a531947b600;d5ac165c75864fa886558a4eca8e4560&quot;,&quot;X&quot;:{&quot;Pos&quot;:1},&quot;Y&quot;:{&quot;Pos&quot;:2}},&quot;whChangeMode&quot;:0}"/>
  <p:tag name="KSO_WM_CHIP_GROUPID" val="5f2933c080d00aeab43eac76"/>
  <p:tag name="KSO_WM_CHIP_XID" val="5f2933c080d00aeab43eac77"/>
  <p:tag name="KSO_WM_UNIT_LINE_FORE_SCHEMECOLOR_INDEX_BRIGHTNESS" val="-0.25"/>
  <p:tag name="KSO_WM_UNIT_LINE_FORE_SCHEMECOLOR_INDEX" val="14"/>
  <p:tag name="KSO_WM_UNIT_LINE_FILL_TYPE" val="2"/>
  <p:tag name="KSO_WM_TEMPLATE_ASSEMBLE_XID" val="60656f464054ed1e2fb806c3"/>
  <p:tag name="KSO_WM_TEMPLATE_ASSEMBLE_GROUPID" val="60656f464054ed1e2fb806c3"/>
</p:tagLst>
</file>

<file path=ppt/tags/tag10.xml><?xml version="1.0" encoding="utf-8"?>
<p:tagLst xmlns:p="http://schemas.openxmlformats.org/presentationml/2006/main">
  <p:tag name="KSO_WM_SLIDE_LAYOUT_INFO" val="{&quot;backgroundInfo&quot;:[{&quot;bottom&quot;:0.13333333999999999,&quot;bottomAbs&quot;:false,&quot;left&quot;:0,&quot;leftAbs&quot;:false,&quot;right&quot;:0,&quot;rightAbs&quot;:false,&quot;top&quot;:0.13333333999999999,&quot;topAbs&quot;:false,&quot;type&quot;:&quot;belt&quot;}],&quot;id&quot;:&quot;2021-04-01T15:10:15&quot;,&quot;maxSize&quot;:{&quot;size1&quot;:37.454770935023269},&quot;minSize&quot;:{&quot;size1&quot;:32.954770935023269},&quot;normalSize&quot;:{&quot;size1&quot;:32.954770935023276},&quot;subLayout&quot;:[{&quot;id&quot;:&quot;2021-04-01T15:10:15&quot;,&quot;margin&quot;:{&quot;bottom&quot;:0.026000002399086952,&quot;left&quot;:1.6929999589920044,&quot;right&quot;:1.6929999589920044,&quot;top&quot;:4.2329998016357422},&quot;type&quot;:0},{&quot;id&quot;:&quot;2021-04-01T15:10:15&quot;,&quot;margin&quot;:{&quot;bottom&quot;:4.2329998016357422,&quot;left&quot;:1.6929999589920044,&quot;right&quot;:1.6929999589920044,&quot;top&quot;:0.84700000286102295},&quot;type&quot;:0}],&quot;type&quot;:0}"/>
  <p:tag name="KSO_WM_SLIDE_CAN_ADD_NAVIGATION" val="1"/>
  <p:tag name="KSO_WM_SLIDE_BACKGROUND" val="[&quot;belt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ee39a32f7a7921113de0a"/>
  <p:tag name="KSO_WM_CHIP_FILLPROP" val="[[{&quot;text_align&quot;:&quot;cb&quot;,&quot;text_direction&quot;:&quot;horizontal&quot;,&quot;support_big_font&quot;:false,&quot;fill_id&quot;:&quot;0bb3bce93e974e0b92b18ebc9503a411&quot;,&quot;fill_align&quot;:&quot;cb&quot;,&quot;chip_types&quot;:[&quot;header&quot;]},{&quot;text_align&quot;:&quot;ct&quot;,&quot;text_direction&quot;:&quot;horizontal&quot;,&quot;support_features&quot;:[&quot;collage&quot;,&quot;carousel&quot;],&quot;support_big_font&quot;:false,&quot;fill_id&quot;:&quot;43cb2c5ecb9b413b80e764121e93ea58&quot;,&quot;fill_align&quot;:&quot;ct&quot;,&quot;chip_types&quot;:[&quot;diagram&quot;,&quot;picture&quot;,&quot;chart&quot;,&quot;table&quot;,&quot;video&quot;]}],[{&quot;text_align&quot;:&quot;cb&quot;,&quot;text_direction&quot;:&quot;horizontal&quot;,&quot;support_big_font&quot;:false,&quot;fill_id&quot;:&quot;0bb3bce93e974e0b92b18ebc9503a411&quot;,&quot;fill_align&quot;:&quot;cb&quot;,&quot;chip_types&quot;:[&quot;header&quot;]},{&quot;text_align&quot;:&quot;lt&quot;,&quot;text_direction&quot;:&quot;horizontal&quot;,&quot;support_features&quot;:[&quot;collage&quot;,&quot;carousel&quot;],&quot;support_big_font&quot;:false,&quot;fill_id&quot;:&quot;43cb2c5ecb9b413b80e764121e93ea58&quot;,&quot;fill_align&quot;:&quot;ct&quot;,&quot;chip_types&quot;:[&quot;text&quot;]}]]"/>
  <p:tag name="KSO_WM_SLIDE_ID" val="diagram2021477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396"/>
  <p:tag name="KSO_WM_SLIDE_POSITION" val="0*72"/>
  <p:tag name="KSO_WM_TAG_VERSION" val="1.0"/>
  <p:tag name="KSO_WM_BEAUTIFY_FLAG" val="#wm#"/>
  <p:tag name="KSO_WM_TEMPLATE_CATEGORY" val="diagram"/>
  <p:tag name="KSO_WM_TEMPLATE_INDEX" val="20214770"/>
  <p:tag name="KSO_WM_SLIDE_LAYOUT" val="a_d"/>
  <p:tag name="KSO_WM_SLIDE_LAYOUT_CNT" val="1_1"/>
  <p:tag name="KSO_WM_CHIP_DECFILLPROP" val="[]"/>
  <p:tag name="KSO_WM_CHIP_GROUPID" val="5e6f1b6d605d5daf04fe602a"/>
  <p:tag name="KSO_WM_SLIDE_BK_DARK_LIGHT" val="2"/>
  <p:tag name="KSO_WM_SLIDE_BACKGROUND_TYPE" val="belt"/>
  <p:tag name="KSO_WM_SLIDE_SUPPORT_FEATURE_TYPE" val="3"/>
  <p:tag name="KSO_WM_TEMPLATE_ASSEMBLE_XID" val="60656ea34054ed1e2fb7fcd3"/>
  <p:tag name="KSO_WM_TEMPLATE_ASSEMBLE_GROUPID" val="60656ea34054ed1e2fb7fcd3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1"/>
  <p:tag name="KSO_WM_TEMPLATE_CATEGORY" val="diagram"/>
  <p:tag name="KSO_WM_TEMPLATE_INDEX" val="20208605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2"/>
  <p:tag name="KSO_WM_TEMPLATE_ASSEMBLE_GROUPID" val="60656e7a4054ed1e2fb7f9a2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2"/>
  <p:tag name="KSO_WM_TEMPLATE_CATEGORY" val="diagram"/>
  <p:tag name="KSO_WM_TEMPLATE_INDEX" val="20208605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2"/>
  <p:tag name="KSO_WM_TEMPLATE_ASSEMBLE_GROUPID" val="60656e7a4054ed1e2fb7f9a2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3"/>
  <p:tag name="KSO_WM_TEMPLATE_CATEGORY" val="diagram"/>
  <p:tag name="KSO_WM_TEMPLATE_INDEX" val="20208605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2"/>
  <p:tag name="KSO_WM_TEMPLATE_ASSEMBLE_GROUPID" val="60656e7a4054ed1e2fb7f9a2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4"/>
  <p:tag name="KSO_WM_TEMPLATE_CATEGORY" val="diagram"/>
  <p:tag name="KSO_WM_TEMPLATE_INDEX" val="20208605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2"/>
  <p:tag name="KSO_WM_TEMPLATE_ASSEMBLE_GROUPID" val="60656e7a4054ed1e2fb7f9a2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208605_1*i*5"/>
  <p:tag name="KSO_WM_TEMPLATE_CATEGORY" val="diagram"/>
  <p:tag name="KSO_WM_TEMPLATE_INDEX" val="20208605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2"/>
  <p:tag name="KSO_WM_TEMPLATE_ASSEMBLE_GROUPID" val="60656e7a4054ed1e2fb7f9a2"/>
</p:tagLst>
</file>

<file path=ppt/tags/tag16.xml><?xml version="1.0" encoding="utf-8"?>
<p:tagLst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01:22&quot;,&quot;maxSize&quot;:{&quot;size1&quot;:2.4022883365939682},&quot;minSize&quot;:{&quot;size1&quot;:2.4022883365939682},&quot;normalSize&quot;:{&quot;size1&quot;:2.4022883365939682},&quot;subLayout&quot;:[{&quot;id&quot;:&quot;2021-04-01T15:01:22&quot;,&quot;type&quot;:0},{&quot;id&quot;:&quot;2021-04-01T15:01:22&quot;,&quot;margin&quot;:{&quot;bottom&quot;:2.1170001029968262,&quot;left&quot;:1.6929999589920044,&quot;right&quot;:2.5399999618530273,&quot;top&quot;:2.1170001029968262},&quot;maxSize&quot;:{&quot;size1&quot;:39.433206677379061},&quot;minSize&quot;:{&quot;size1&quot;:23.533206677379052},&quot;normalSize&quot;:{&quot;size1&quot;:29.310799269971646},&quot;subLayout&quot;:[{&quot;id&quot;:&quot;2021-04-01T15:01:22&quot;,&quot;margin&quot;:{&quot;bottom&quot;:0.046930067241191864,&quot;left&quot;:1.6929999589920044,&quot;right&quot;:2.5399999618530273,&quot;top&quot;:2.1170001029968262},&quot;type&quot;:0},{&quot;id&quot;:&quot;2021-04-01T15:01:22&quot;,&quot;margin&quot;:{&quot;bottom&quot;:2.1170001029968262,&quot;left&quot;:1.6929999589920044,&quot;right&quot;:2.5399999618530273,&quot;top&quot;:0.14886172115802765},&quot;type&quot;:0}]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c50e751605bf474f903eb8204d109f3c&quot;,&quot;fill_align&quot;:&quot;cm&quot;,&quot;chip_types&quot;:[&quot;diagram&quot;,&quot;pictext&quot;,&quot;text&quot;,&quot;picture&quot;,&quot;chart&quot;,&quot;table&quot;,&quot;video&quot;]}]]"/>
  <p:tag name="KSO_WM_SLIDE_ID" val="diagram20208605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8605"/>
  <p:tag name="KSO_WM_SLIDE_TYPE" val="text"/>
  <p:tag name="KSO_WM_SLIDE_SUBTYPE" val="pureTxt"/>
  <p:tag name="KSO_WM_SLIDE_SIZE" val="767.954*324.702"/>
  <p:tag name="KSO_WM_SLIDE_POSITION" val="96.0008*131.301"/>
  <p:tag name="KSO_WM_SLIDE_LAYOUT" val="h"/>
  <p:tag name="KSO_WM_SLIDE_LAYOUT_CNT" val="1"/>
  <p:tag name="KSO_WM_SLIDE_CAN_ADD_NAVIGATION" val="1"/>
  <p:tag name="KSO_WM_CHIP_XID" val="5ef20c07a491bb0086638b15"/>
  <p:tag name="KSO_WM_CHIP_DECFILLPROP" val="[]"/>
  <p:tag name="KSO_WM_CHIP_GROUPID" val="5ef20c07a491bb0086638b14"/>
  <p:tag name="KSO_WM_SLIDE_BK_DARK_LIGHT" val="2"/>
  <p:tag name="KSO_WM_SLIDE_BACKGROUND_TYPE" val="general"/>
  <p:tag name="KSO_WM_SLIDE_SUPPORT_FEATURE_TYPE" val="0"/>
  <p:tag name="KSO_WM_TEMPLATE_ASSEMBLE_XID" val="60656e7a4054ed1e2fb7f9a2"/>
  <p:tag name="KSO_WM_TEMPLATE_ASSEMBLE_GROUPID" val="60656e7a4054ed1e2fb7f9a2"/>
</p:tagLst>
</file>

<file path=ppt/tags/tag17.xml><?xml version="1.0" encoding="utf-8"?>
<p:tagLst xmlns:p="http://schemas.openxmlformats.org/presentationml/2006/main">
  <p:tag name="KSO_WM_TEMPLATE_CATEGORY" val="diagram"/>
  <p:tag name="KSO_WM_TEMPLATE_INDEX" val="20210778"/>
  <p:tag name="KSO_WM_UNIT_TYPE" val="n_h_a"/>
  <p:tag name="KSO_WM_UNIT_INDEX" val="1_2_1"/>
  <p:tag name="KSO_WM_UNIT_ID" val="diagram20210778_5*n_h_a*1_2_1"/>
  <p:tag name="KSO_WM_UNIT_LAYERLEVEL" val="1_1_1"/>
  <p:tag name="KSO_WM_UNIT_VALUE" val="32"/>
  <p:tag name="KSO_WM_UNIT_HIGHLIGHT" val="0"/>
  <p:tag name="KSO_WM_UNIT_COMPATIBLE" val="0"/>
  <p:tag name="KSO_WM_UNIT_PRESET_TEXT_INDEX" val="0"/>
  <p:tag name="KSO_WM_UNIT_PRESET_TEXT_LEN" val="8"/>
  <p:tag name="KSO_WM_BEAUTIFY_FLAG" val="#wm#"/>
  <p:tag name="KSO_WM_TAG_VERSION" val="1.0"/>
  <p:tag name="KSO_WM_DIAGRAM_GROUP_CODE" val="n1-1"/>
  <p:tag name="KSO_WM_UNIT_ISCONTENTSTITLE" val="0"/>
  <p:tag name="KSO_WM_UNIT_ISNUMDGMTITLE" val="0"/>
  <p:tag name="KSO_WM_UNIT_NOCLEAR" val="0"/>
  <p:tag name="KSO_WM_UNIT_DIAGRAM_ISNUMVISUAL" val="0"/>
  <p:tag name="KSO_WM_UNIT_DIAGRAM_ISREFERUNIT" val="0"/>
  <p:tag name="KSO_WM_UNIT_TEXT_FILL_FORE_SCHEMECOLOR_INDEX_BRIGHTNESS" val="-0.25"/>
  <p:tag name="KSO_WM_UNIT_TEXT_FILL_FORE_SCHEMECOLOR_INDEX" val="15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TEMPLATE_CATEGORY" val="diagram"/>
  <p:tag name="KSO_WM_TEMPLATE_INDEX" val="20210778"/>
  <p:tag name="KSO_WM_UNIT_TYPE" val="n_h_h_f"/>
  <p:tag name="KSO_WM_UNIT_INDEX" val="1_1_1_1"/>
  <p:tag name="KSO_WM_UNIT_ID" val="diagram20210778_5*n_h_h_f*1_1_1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BEAUTIFY_FLAG" val="#wm#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9.xml><?xml version="1.0" encoding="utf-8"?>
<p:tagLst xmlns:p="http://schemas.openxmlformats.org/presentationml/2006/main">
  <p:tag name="KSO_WM_TEMPLATE_CATEGORY" val="diagram"/>
  <p:tag name="KSO_WM_TEMPLATE_INDEX" val="20210778"/>
  <p:tag name="KSO_WM_UNIT_TYPE" val="n_h_h_f"/>
  <p:tag name="KSO_WM_UNIT_INDEX" val="1_1_2_1"/>
  <p:tag name="KSO_WM_UNIT_ID" val="diagram20210778_5*n_h_h_f*1_1_2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BEAUTIFY_FLAG" val="#wm#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.xml><?xml version="1.0" encoding="utf-8"?>
<p:tagLst xmlns:p="http://schemas.openxmlformats.org/presentationml/2006/main">
  <p:tag name="KSO_WM_UNIT_BLOCK" val="0"/>
  <p:tag name="KSO_WM_UNIT_DEC_AREA_ID" val="ef34a61a582544258761de05b9690454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739_1*i*2"/>
  <p:tag name="KSO_WM_TEMPLATE_CATEGORY" val="diagram"/>
  <p:tag name="KSO_WM_TEMPLATE_INDEX" val="20212739"/>
  <p:tag name="KSO_WM_UNIT_LAYERLEVEL" val="1"/>
  <p:tag name="KSO_WM_TAG_VERSION" val="1.0"/>
  <p:tag name="KSO_WM_BEAUTIFY_FLAG" val="#wm#"/>
  <p:tag name="KSO_WM_UNIT_SM_LIMIT_TYPE" val="0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0},&quot;ReferentInfo&quot;:{&quot;Id&quot;:&quot;c6ee0365d8bc492db89b4655589780e1&quot;,&quot;X&quot;:{&quot;Pos&quot;:0},&quot;Y&quot;:{&quot;Pos&quot;:2}},&quot;whChangeMode&quot;:0}"/>
  <p:tag name="KSO_WM_CHIP_GROUPID" val="5f2933c080d00aeab43eac76"/>
  <p:tag name="KSO_WM_CHIP_XID" val="5f2933c080d00aeab43eac7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"/>
  <p:tag name="KSO_WM_TEMPLATE_ASSEMBLE_XID" val="60656f464054ed1e2fb806c3"/>
  <p:tag name="KSO_WM_TEMPLATE_ASSEMBLE_GROUPID" val="60656f464054ed1e2fb806c3"/>
</p:tagLst>
</file>

<file path=ppt/tags/tag20.xml><?xml version="1.0" encoding="utf-8"?>
<p:tagLst xmlns:p="http://schemas.openxmlformats.org/presentationml/2006/main">
  <p:tag name="KSO_WM_TEMPLATE_CATEGORY" val="diagram"/>
  <p:tag name="KSO_WM_TEMPLATE_INDEX" val="20210778"/>
  <p:tag name="KSO_WM_UNIT_TYPE" val="n_h_h_i"/>
  <p:tag name="KSO_WM_UNIT_INDEX" val="1_1_1_1"/>
  <p:tag name="KSO_WM_UNIT_ID" val="diagram20210778_5*n_h_h_i*1_1_1_1"/>
  <p:tag name="KSO_WM_UNIT_LAYERLEVEL" val="1_1_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TEMPLATE_CATEGORY" val="diagram"/>
  <p:tag name="KSO_WM_TEMPLATE_INDEX" val="20210778"/>
  <p:tag name="KSO_WM_UNIT_TYPE" val="n_h_h_i"/>
  <p:tag name="KSO_WM_UNIT_INDEX" val="1_1_2_1"/>
  <p:tag name="KSO_WM_UNIT_ID" val="diagram20210778_5*n_h_h_i*1_1_2_1"/>
  <p:tag name="KSO_WM_UNIT_LAYERLEVEL" val="1_1_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2.xml><?xml version="1.0" encoding="utf-8"?>
<p:tagLst xmlns:p="http://schemas.openxmlformats.org/presentationml/2006/main">
  <p:tag name="KSO_WM_TEMPLATE_CATEGORY" val="diagram"/>
  <p:tag name="KSO_WM_TEMPLATE_INDEX" val="20210778"/>
  <p:tag name="KSO_WM_UNIT_TYPE" val="n_h_i"/>
  <p:tag name="KSO_WM_UNIT_INDEX" val="1_2_1"/>
  <p:tag name="KSO_WM_UNIT_ID" val="diagram20210778_5*n_h_i*1_2_1"/>
  <p:tag name="KSO_WM_UNIT_LAYERLEVEL" val="1_1_1"/>
  <p:tag name="KSO_WM_BEAUTIFY_FLAG" val="#wm#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3.xml><?xml version="1.0" encoding="utf-8"?>
<p:tagLst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11-24T14:13:39&quot;,&quot;maxSize&quot;:{&quot;size1&quot;:2.4504682088891663},&quot;minSize&quot;:{&quot;size1&quot;:2.4504682088891663},&quot;normalSize&quot;:{&quot;size1&quot;:2.4504682088891663},&quot;subLayout&quot;:[{&quot;id&quot;:&quot;2021-11-24T14:13:39&quot;,&quot;type&quot;:0},{&quot;id&quot;:&quot;2021-11-24T14:13:39&quot;,&quot;margin&quot;:{&quot;bottom&quot;:2.1170001029968262,&quot;left&quot;:1.6929999589920044,&quot;right&quot;:2.5399999618530273,&quot;top&quot;:2.1170001029968262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c50e751605bf474f903eb8204d109f3c&quot;,&quot;fill_align&quot;:&quot;cm&quot;,&quot;chip_types&quot;:[&quot;diagram&quot;,&quot;pictext&quot;,&quot;text&quot;,&quot;picture&quot;,&quot;chart&quot;,&quot;table&quot;,&quot;video&quot;]}]]"/>
  <p:tag name="KSO_WM_SLIDE_ID" val="diagram20208600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8600"/>
  <p:tag name="KSO_WM_SLIDE_TYPE" val="text"/>
  <p:tag name="KSO_WM_SLIDE_SUBTYPE" val="picTxt"/>
  <p:tag name="KSO_WM_SLIDE_SIZE" val="870*519"/>
  <p:tag name="KSO_WM_SLIDE_POSITION" val="45*10"/>
  <p:tag name="KSO_WM_SLIDE_LAYOUT" val="d"/>
  <p:tag name="KSO_WM_SLIDE_LAYOUT_CNT" val="1"/>
  <p:tag name="KSO_WM_SLIDE_CAN_ADD_NAVIGATION" val="1"/>
  <p:tag name="KSO_WM_CHIP_XID" val="5ef20c07a491bb0086638b15"/>
  <p:tag name="KSO_WM_CHIP_DECFILLPROP" val="[]"/>
  <p:tag name="KSO_WM_CHIP_GROUPID" val="5ef20c07a491bb0086638b14"/>
  <p:tag name="KSO_WM_SLIDE_BK_DARK_LIGHT" val="2"/>
  <p:tag name="KSO_WM_SLIDE_BACKGROUND_TYPE" val="general"/>
  <p:tag name="KSO_WM_SLIDE_SUPPORT_FEATURE_TYPE" val="3"/>
  <p:tag name="KSO_WM_TEMPLATE_ASSEMBLE_XID" val="60656e7a4054ed1e2fb7f9a1"/>
  <p:tag name="KSO_WM_TEMPLATE_ASSEMBLE_GROUPID" val="60656e7a4054ed1e2fb7f9a1"/>
</p:tagLst>
</file>

<file path=ppt/tags/tag24.xml><?xml version="1.0" encoding="utf-8"?>
<p:tagLst xmlns:p="http://schemas.openxmlformats.org/presentationml/2006/main">
  <p:tag name="KSO_WPP_MARK_KEY" val="a514f891-b420-4f36-b1d0-23fb991d9831"/>
  <p:tag name="COMMONDATA" val="eyJjb3VudCI6NywiaGRpZCI6IjZlODkwMTk2Y2FiZDU4YWVmNTdjNjhhODc5MjJmMTJjIiwidXNlckNvdW50Ijo1fQ=="/>
</p:tagLst>
</file>

<file path=ppt/tags/tag3.xml><?xml version="1.0" encoding="utf-8"?>
<p:tagLst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37:15&quot;,&quot;maxSize&quot;:{&quot;size1&quot;:28.899999999999999},&quot;minSize&quot;:{&quot;size1&quot;:20.100000000000001},&quot;normalSize&quot;:{&quot;size1&quot;:20.100000000000001},&quot;subLayout&quot;:[{&quot;id&quot;:&quot;2021-04-01T15:37:15&quot;,&quot;margin&quot;:{&quot;bottom&quot;:0.42300000786781311,&quot;left&quot;:1.6929999589920044,&quot;right&quot;:1.6929999589920044,&quot;top&quot;:1.6929999589920044},&quot;type&quot;:0},{&quot;id&quot;:&quot;2021-04-01T15:37:15&quot;,&quot;maxSize&quot;:{&quot;size1&quot;:61.200000000000003},&quot;minSize&quot;:{&quot;size1&quot;:50.100000000000001},&quot;normalSize&quot;:{&quot;size1&quot;:50.100000000000001},&quot;subLayout&quot;:[{&quot;id&quot;:&quot;2021-04-01T15:37:15&quot;,&quot;margin&quot;:{&quot;bottom&quot;:0.42300000786781311,&quot;left&quot;:1.6929999589920044,&quot;right&quot;:1.6929999589920044,&quot;top&quot;:0.84700000286102295},&quot;maxSize&quot;:{&quot;size1&quot;:46.683224111645401},&quot;minSize&quot;:{&quot;size1&quot;:30.783224111645392},&quot;normalSize&quot;:{&quot;size1&quot;:45.216416781606071},&quot;subLayout&quot;:[{&quot;id&quot;:&quot;2021-04-01T15:37:15&quot;,&quot;margin&quot;:{&quot;bottom&quot;:0.046929735690355301,&quot;left&quot;:1.6929999589920044,&quot;right&quot;:1.6929999589920044,&quot;top&quot;:0.84700000286102295},&quot;type&quot;:0},{&quot;id&quot;:&quot;2021-04-01T15:37:15&quot;,&quot;margin&quot;:{&quot;bottom&quot;:0.42300000786781311,&quot;left&quot;:1.6929999589920044,&quot;right&quot;:1.6929999589920044,&quot;top&quot;:0.14886191487312317},&quot;type&quot;:0}],&quot;type&quot;:0},{&quot;id&quot;:&quot;2021-04-01T15:37:15&quot;,&quot;margin&quot;:{&quot;bottom&quot;:1.6929999589920044,&quot;left&quot;:1.6929999589920044,&quot;right&quot;:1.6929999589920044,&quot;top&quot;:1.2699999809265137},&quot;maxSize&quot;:{&quot;size1&quot;:52.306038741745532},&quot;minSize&quot;:{&quot;size1&quot;:36.406038741745526},&quot;normalSize&quot;:{&quot;size1&quot;:36.406038741745526},&quot;subLayout&quot;:[{&quot;id&quot;:&quot;2021-04-01T15:37:15&quot;,&quot;margin&quot;:{&quot;bottom&quot;:0.046929735690355301,&quot;left&quot;:1.6929999589920044,&quot;right&quot;:1.6929999589920044,&quot;top&quot;:1.2699999809265137},&quot;type&quot;:0},{&quot;id&quot;:&quot;2021-04-01T15:37:15&quot;,&quot;margin&quot;:{&quot;bottom&quot;:1.6929999589920044,&quot;left&quot;:1.6929999589920044,&quot;right&quot;:1.6929999589920044,&quot;top&quot;:0.14886149764060974},&quot;type&quot;:0}],&quot;type&quot;:0}],&quot;type&quot;:0}],&quot;type&quot;:0}"/>
  <p:tag name="KSO_WM_SLIDE_BACKGROUND" val="[&quot;general&quot;]"/>
  <p:tag name="KSO_WM_SLIDE_RATIO" val="1.777778"/>
  <p:tag name="KSO_WM_SLIDE_ID" val="diagram20212739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863.958*264.702"/>
  <p:tag name="KSO_WM_SLIDE_POSITION" val="47.9965*179.301"/>
  <p:tag name="KSO_WM_TAG_VERSION" val="1.0"/>
  <p:tag name="KSO_WM_BEAUTIFY_FLAG" val="#wm#"/>
  <p:tag name="KSO_WM_TEMPLATE_CATEGORY" val="diagram"/>
  <p:tag name="KSO_WM_TEMPLATE_INDEX" val="20212739"/>
  <p:tag name="KSO_WM_SLIDE_LAYOUT" val="a_h"/>
  <p:tag name="KSO_WM_SLIDE_LAYOUT_CNT" val="1_2"/>
  <p:tag name="KSO_WM_CHIP_INFOS" val="{&quot;layout_type&quot;:&quot;topbottom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a9e8c3aa2a344b29a047fbf9aedb719f&quot;,&quot;fill_align&quot;:&quot;lt&quot;,&quot;text_align&quot;:&quot;lt&quot;,&quot;text_direction&quot;:&quot;horizontal&quot;,&quot;chip_types&quot;:[&quot;header&quot;]},{&quot;fill_id&quot;:&quot;4e1c741465c841c591d5c169278f7e49&quot;,&quot;fill_align&quot;:&quot;lt&quot;,&quot;text_align&quot;:&quot;lt&quot;,&quot;text_direction&quot;:&quot;horizontal&quot;,&quot;chip_types&quot;:[&quot;diagram&quot;,&quot;text&quot;,&quot;picture&quot;,&quot;chart&quot;,&quot;table&quot;]},{&quot;fill_id&quot;:&quot;9b07b9cc317e4cb386998ae48a4d1735&quot;,&quot;fill_align&quot;:&quot;lt&quot;,&quot;text_align&quot;:&quot;lt&quot;,&quot;text_direction&quot;:&quot;horizontal&quot;,&quot;chip_types&quot;:[&quot;text&quot;]}]]"/>
  <p:tag name="KSO_WM_CHIP_XID" val="5f2933c080d00aeab43eac77"/>
  <p:tag name="KSO_WM_CHIP_GROUPID" val="5f2933c080d00aeab43eac76"/>
  <p:tag name="KSO_WM_SLIDE_BK_DARK_LIGHT" val="2"/>
  <p:tag name="KSO_WM_SLIDE_BACKGROUND_TYPE" val="general"/>
  <p:tag name="KSO_WM_SLIDE_SUPPORT_FEATURE_TYPE" val="0"/>
  <p:tag name="KSO_WM_TEMPLATE_ASSEMBLE_XID" val="60656f464054ed1e2fb806c3"/>
  <p:tag name="KSO_WM_TEMPLATE_ASSEMBLE_GROUPID" val="60656f464054ed1e2fb806c3"/>
</p:tagLst>
</file>

<file path=ppt/tags/tag4.xml><?xml version="1.0" encoding="utf-8"?>
<p:tagLst xmlns:p="http://schemas.openxmlformats.org/presentationml/2006/main">
  <p:tag name="KSO_WM_UNIT_BLOCK" val="0"/>
  <p:tag name="KSO_WM_UNIT_DEC_AREA_ID" val="71d916960ab24955be72f72d2a099487"/>
  <p:tag name="KSO_WM_UNIT_SM_LIMIT_TYPE" val="3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739_1*i*1"/>
  <p:tag name="KSO_WM_TEMPLATE_CATEGORY" val="diagram"/>
  <p:tag name="KSO_WM_TEMPLATE_INDEX" val="20212739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1},&quot;ReferentInfo&quot;:{&quot;Id&quot;:&quot;6b065ff39a214da6a5700a531947b600;d5ac165c75864fa886558a4eca8e4560&quot;,&quot;X&quot;:{&quot;Pos&quot;:1},&quot;Y&quot;:{&quot;Pos&quot;:2}},&quot;whChangeMode&quot;:0}"/>
  <p:tag name="KSO_WM_CHIP_GROUPID" val="5f2933c080d00aeab43eac76"/>
  <p:tag name="KSO_WM_CHIP_XID" val="5f2933c080d00aeab43eac77"/>
  <p:tag name="KSO_WM_UNIT_LINE_FORE_SCHEMECOLOR_INDEX_BRIGHTNESS" val="-0.25"/>
  <p:tag name="KSO_WM_UNIT_LINE_FORE_SCHEMECOLOR_INDEX" val="14"/>
  <p:tag name="KSO_WM_UNIT_LINE_FILL_TYPE" val="2"/>
  <p:tag name="KSO_WM_TEMPLATE_ASSEMBLE_XID" val="60656f464054ed1e2fb806c3"/>
  <p:tag name="KSO_WM_TEMPLATE_ASSEMBLE_GROUPID" val="60656f464054ed1e2fb806c3"/>
</p:tagLst>
</file>

<file path=ppt/tags/tag5.xml><?xml version="1.0" encoding="utf-8"?>
<p:tagLst xmlns:p="http://schemas.openxmlformats.org/presentationml/2006/main">
  <p:tag name="KSO_WM_UNIT_BLOCK" val="0"/>
  <p:tag name="KSO_WM_UNIT_DEC_AREA_ID" val="ef34a61a582544258761de05b9690454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739_1*i*2"/>
  <p:tag name="KSO_WM_TEMPLATE_CATEGORY" val="diagram"/>
  <p:tag name="KSO_WM_TEMPLATE_INDEX" val="20212739"/>
  <p:tag name="KSO_WM_UNIT_LAYERLEVEL" val="1"/>
  <p:tag name="KSO_WM_TAG_VERSION" val="1.0"/>
  <p:tag name="KSO_WM_BEAUTIFY_FLAG" val="#wm#"/>
  <p:tag name="KSO_WM_UNIT_SM_LIMIT_TYPE" val="0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0},&quot;ReferentInfo&quot;:{&quot;Id&quot;:&quot;c6ee0365d8bc492db89b4655589780e1&quot;,&quot;X&quot;:{&quot;Pos&quot;:0},&quot;Y&quot;:{&quot;Pos&quot;:2}},&quot;whChangeMode&quot;:0}"/>
  <p:tag name="KSO_WM_CHIP_GROUPID" val="5f2933c080d00aeab43eac76"/>
  <p:tag name="KSO_WM_CHIP_XID" val="5f2933c080d00aeab43eac7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"/>
  <p:tag name="KSO_WM_TEMPLATE_ASSEMBLE_XID" val="60656f464054ed1e2fb806c3"/>
  <p:tag name="KSO_WM_TEMPLATE_ASSEMBLE_GROUPID" val="60656f464054ed1e2fb806c3"/>
</p:tagLst>
</file>

<file path=ppt/tags/tag6.xml><?xml version="1.0" encoding="utf-8"?>
<p:tagLst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37:15&quot;,&quot;maxSize&quot;:{&quot;size1&quot;:28.899999999999999},&quot;minSize&quot;:{&quot;size1&quot;:20.100000000000001},&quot;normalSize&quot;:{&quot;size1&quot;:20.100000000000001},&quot;subLayout&quot;:[{&quot;id&quot;:&quot;2021-04-01T15:37:15&quot;,&quot;margin&quot;:{&quot;bottom&quot;:0.42300000786781311,&quot;left&quot;:1.6929999589920044,&quot;right&quot;:1.6929999589920044,&quot;top&quot;:1.6929999589920044},&quot;type&quot;:0},{&quot;id&quot;:&quot;2021-04-01T15:37:15&quot;,&quot;maxSize&quot;:{&quot;size1&quot;:61.200000000000003},&quot;minSize&quot;:{&quot;size1&quot;:50.100000000000001},&quot;normalSize&quot;:{&quot;size1&quot;:50.100000000000001},&quot;subLayout&quot;:[{&quot;id&quot;:&quot;2021-04-01T15:37:15&quot;,&quot;margin&quot;:{&quot;bottom&quot;:0.42300000786781311,&quot;left&quot;:1.6929999589920044,&quot;right&quot;:1.6929999589920044,&quot;top&quot;:0.84700000286102295},&quot;maxSize&quot;:{&quot;size1&quot;:46.683224111645401},&quot;minSize&quot;:{&quot;size1&quot;:30.783224111645392},&quot;normalSize&quot;:{&quot;size1&quot;:45.216416781606071},&quot;subLayout&quot;:[{&quot;id&quot;:&quot;2021-04-01T15:37:15&quot;,&quot;margin&quot;:{&quot;bottom&quot;:0.046929735690355301,&quot;left&quot;:1.6929999589920044,&quot;right&quot;:1.6929999589920044,&quot;top&quot;:0.84700000286102295},&quot;type&quot;:0},{&quot;id&quot;:&quot;2021-04-01T15:37:15&quot;,&quot;margin&quot;:{&quot;bottom&quot;:0.42300000786781311,&quot;left&quot;:1.6929999589920044,&quot;right&quot;:1.6929999589920044,&quot;top&quot;:0.14886191487312317},&quot;type&quot;:0}],&quot;type&quot;:0},{&quot;id&quot;:&quot;2021-04-01T15:37:15&quot;,&quot;margin&quot;:{&quot;bottom&quot;:1.6929999589920044,&quot;left&quot;:1.6929999589920044,&quot;right&quot;:1.6929999589920044,&quot;top&quot;:1.2699999809265137},&quot;maxSize&quot;:{&quot;size1&quot;:52.306038741745532},&quot;minSize&quot;:{&quot;size1&quot;:36.406038741745526},&quot;normalSize&quot;:{&quot;size1&quot;:36.406038741745526},&quot;subLayout&quot;:[{&quot;id&quot;:&quot;2021-04-01T15:37:15&quot;,&quot;margin&quot;:{&quot;bottom&quot;:0.046929735690355301,&quot;left&quot;:1.6929999589920044,&quot;right&quot;:1.6929999589920044,&quot;top&quot;:1.2699999809265137},&quot;type&quot;:0},{&quot;id&quot;:&quot;2021-04-01T15:37:15&quot;,&quot;margin&quot;:{&quot;bottom&quot;:1.6929999589920044,&quot;left&quot;:1.6929999589920044,&quot;right&quot;:1.6929999589920044,&quot;top&quot;:0.14886149764060974},&quot;type&quot;:0}],&quot;type&quot;:0}],&quot;type&quot;:0}],&quot;type&quot;:0}"/>
  <p:tag name="KSO_WM_SLIDE_BACKGROUND" val="[&quot;general&quot;]"/>
  <p:tag name="KSO_WM_SLIDE_RATIO" val="1.777778"/>
  <p:tag name="KSO_WM_SLIDE_ID" val="diagram20212739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863.958*264.702"/>
  <p:tag name="KSO_WM_SLIDE_POSITION" val="47.9965*179.301"/>
  <p:tag name="KSO_WM_TAG_VERSION" val="1.0"/>
  <p:tag name="KSO_WM_BEAUTIFY_FLAG" val="#wm#"/>
  <p:tag name="KSO_WM_TEMPLATE_CATEGORY" val="diagram"/>
  <p:tag name="KSO_WM_TEMPLATE_INDEX" val="20212739"/>
  <p:tag name="KSO_WM_SLIDE_LAYOUT" val="a_h"/>
  <p:tag name="KSO_WM_SLIDE_LAYOUT_CNT" val="1_2"/>
  <p:tag name="KSO_WM_CHIP_INFOS" val="{&quot;layout_type&quot;:&quot;topbottom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a9e8c3aa2a344b29a047fbf9aedb719f&quot;,&quot;fill_align&quot;:&quot;lt&quot;,&quot;text_align&quot;:&quot;lt&quot;,&quot;text_direction&quot;:&quot;horizontal&quot;,&quot;chip_types&quot;:[&quot;header&quot;]},{&quot;fill_id&quot;:&quot;4e1c741465c841c591d5c169278f7e49&quot;,&quot;fill_align&quot;:&quot;lt&quot;,&quot;text_align&quot;:&quot;lt&quot;,&quot;text_direction&quot;:&quot;horizontal&quot;,&quot;chip_types&quot;:[&quot;diagram&quot;,&quot;text&quot;,&quot;picture&quot;,&quot;chart&quot;,&quot;table&quot;]},{&quot;fill_id&quot;:&quot;9b07b9cc317e4cb386998ae48a4d1735&quot;,&quot;fill_align&quot;:&quot;lt&quot;,&quot;text_align&quot;:&quot;lt&quot;,&quot;text_direction&quot;:&quot;horizontal&quot;,&quot;chip_types&quot;:[&quot;text&quot;]}]]"/>
  <p:tag name="KSO_WM_CHIP_XID" val="5f2933c080d00aeab43eac77"/>
  <p:tag name="KSO_WM_CHIP_GROUPID" val="5f2933c080d00aeab43eac76"/>
  <p:tag name="KSO_WM_SLIDE_BK_DARK_LIGHT" val="2"/>
  <p:tag name="KSO_WM_SLIDE_BACKGROUND_TYPE" val="general"/>
  <p:tag name="KSO_WM_SLIDE_SUPPORT_FEATURE_TYPE" val="0"/>
  <p:tag name="KSO_WM_TEMPLATE_ASSEMBLE_XID" val="60656f464054ed1e2fb806c3"/>
  <p:tag name="KSO_WM_TEMPLATE_ASSEMBLE_GROUPID" val="60656f464054ed1e2fb806c3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8981_3*l_h_i*1_1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FILL_FORE_SCHEMECOLOR_INDEX_BRIGHTNESS" val="0"/>
  <p:tag name="KSO_WM_UNIT_FILL_FORE_SCHEMECOLOR_INDEX" val="14"/>
  <p:tag name="KSO_WM_UNIT_FILL_TYPE" val="1"/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64"/>
  <p:tag name="KSO_WM_UNIT_USESOURCEFORMAT_APPLY" val="1"/>
</p:tagLst>
</file>

<file path=ppt/tags/tag8.xml><?xml version="1.0" encoding="utf-8"?>
<p:tagLst xmlns:p="http://schemas.openxmlformats.org/presentationml/2006/main">
  <p:tag name="KSO_WM_UNIT_ISCONTENTSTITLE" val="0"/>
  <p:tag name="KSO_WM_UNIT_ISNUMDGMTITLE" val="0"/>
  <p:tag name="KSO_WM_UNIT_PRESET_TEXT" val="标题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18981_3*l_h_a*1_1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UNIT_SUBTYPE" val="a"/>
  <p:tag name="KSO_WM_UNIT_PRESET_TEXT" val="单击此处添加文本具体内容，简明扼要的阐述您的观点。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8981_3*l_h_f*1_1_1"/>
  <p:tag name="KSO_WM_TEMPLATE_CATEGORY" val="diagram"/>
  <p:tag name="KSO_WM_TEMPLATE_INDEX" val="20218981"/>
  <p:tag name="KSO_WM_UNIT_LAYERLEVEL" val="1_1_1"/>
  <p:tag name="KSO_WM_TAG_VERSION" val="1.0"/>
  <p:tag name="KSO_WM_BEAUTIFY_FLAG" val="#wm#"/>
  <p:tag name="KSO_WM_CHIP_GROUPID" val="60a791a32952b09bdbdcea62"/>
  <p:tag name="KSO_WM_CHIP_XID" val="60a791a32952b09bdbdcea63"/>
  <p:tag name="KSO_WM_ASSEMBLE_CHIP_INDEX" val="efde6293973d4da9a12818f85bac1270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汉仪劲楷简"/>
        <a:font script="Hebr" typeface="汉仪劲楷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劲楷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汉仪劲楷简"/>
        <a:font script="Hebr" typeface="汉仪劲楷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劲楷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汉仪劲楷简"/>
        <a:font script="Hebr" typeface="汉仪劲楷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劲楷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劲楷简"/>
        <a:ea typeface=""/>
        <a:cs typeface=""/>
        <a:font script="Jpan" typeface="ＭＳ Ｐゴシック"/>
        <a:font script="Hang" typeface="맑은 고딕"/>
        <a:font script="Hans" typeface="汉仪劲楷简"/>
        <a:font script="Hant" typeface="新細明體"/>
        <a:font script="Arab" typeface="汉仪劲楷简"/>
        <a:font script="Hebr" typeface="汉仪劲楷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劲楷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2349</Words>
  <Application>WPS 演示</Application>
  <PresentationFormat>宽屏</PresentationFormat>
  <Paragraphs>132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7" baseType="lpstr">
      <vt:lpstr>Arial</vt:lpstr>
      <vt:lpstr>宋体</vt:lpstr>
      <vt:lpstr>Wingdings</vt:lpstr>
      <vt:lpstr>汉仪劲楷简</vt:lpstr>
      <vt:lpstr>汉仪铁线黑-65简</vt:lpstr>
      <vt:lpstr>微软雅黑</vt:lpstr>
      <vt:lpstr>Arial Unicode MS</vt:lpstr>
      <vt:lpstr>华文琥珀</vt:lpstr>
      <vt:lpstr>楷体</vt:lpstr>
      <vt:lpstr>黑体</vt:lpstr>
      <vt:lpstr>华文行楷</vt:lpstr>
      <vt:lpstr>华文新魏</vt:lpstr>
      <vt:lpstr>华文中宋</vt:lpstr>
      <vt:lpstr>华文楷体</vt:lpstr>
      <vt:lpstr>华文仿宋</vt:lpstr>
      <vt:lpstr>Malgun Gothic Semilight</vt:lpstr>
      <vt:lpstr>Malgun Gothic</vt:lpstr>
      <vt:lpstr>华文宋体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电信诈骗</vt:lpstr>
      <vt:lpstr>电信诈骗</vt:lpstr>
      <vt:lpstr>PowerPoint 演示文稿</vt:lpstr>
      <vt:lpstr>冒充客服诈骗</vt:lpstr>
      <vt:lpstr>贷款诈骗</vt:lpstr>
      <vt:lpstr>PowerPoint 演示文稿</vt:lpstr>
      <vt:lpstr>赌博诈骗</vt:lpstr>
      <vt:lpstr>赌博诈骗</vt:lpstr>
      <vt:lpstr>PowerPoint 演示文稿</vt:lpstr>
      <vt:lpstr>网络诈骗</vt:lpstr>
      <vt:lpstr>网络诈骗</vt:lpstr>
      <vt:lpstr>网络诈骗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Lenovo</cp:lastModifiedBy>
  <cp:revision>7</cp:revision>
  <dcterms:created xsi:type="dcterms:W3CDTF">2022-10-26T06:28:00Z</dcterms:created>
  <dcterms:modified xsi:type="dcterms:W3CDTF">2023-11-23T07:07:04Z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BB7E03D022954029A5BF04D4F19E7778</vt:lpwstr>
  </property>
  <property fmtid="{D5CDD505-2E9C-101B-9397-08002B2CF9AE}" pid="3" name="KSOProductBuildVer">
    <vt:lpwstr>2052-11.1.0.14309</vt:lpwstr>
  </property>
  <property fmtid="{D5CDD505-2E9C-101B-9397-08002B2CF9AE}" pid="4" name="KSOTemplateUUID">
    <vt:lpwstr>v1.0_library_Lnyn473pYxhidF5tCnrLkQ==</vt:lpwstr>
  </property>
</Properties>
</file>