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media/image1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3" r:id="rId3"/>
  </p:sldMasterIdLst>
  <p:notesMasterIdLst>
    <p:notesMasterId r:id="rId6"/>
  </p:notesMasterIdLst>
  <p:handoutMasterIdLst>
    <p:handoutMasterId r:id="rId25"/>
  </p:handoutMasterIdLst>
  <p:sldIdLst>
    <p:sldId id="257" r:id="rId4"/>
    <p:sldId id="259" r:id="rId5"/>
    <p:sldId id="278" r:id="rId7"/>
    <p:sldId id="279" r:id="rId8"/>
    <p:sldId id="262" r:id="rId9"/>
    <p:sldId id="263" r:id="rId10"/>
    <p:sldId id="280" r:id="rId11"/>
    <p:sldId id="265" r:id="rId12"/>
    <p:sldId id="282" r:id="rId13"/>
    <p:sldId id="281" r:id="rId14"/>
    <p:sldId id="283" r:id="rId15"/>
    <p:sldId id="284" r:id="rId16"/>
    <p:sldId id="285" r:id="rId17"/>
    <p:sldId id="271" r:id="rId18"/>
    <p:sldId id="286" r:id="rId19"/>
    <p:sldId id="273" r:id="rId20"/>
    <p:sldId id="274" r:id="rId21"/>
    <p:sldId id="275" r:id="rId22"/>
    <p:sldId id="276" r:id="rId23"/>
    <p:sldId id="287" r:id="rId24"/>
  </p:sldIdLst>
  <p:sldSz cx="12192000" cy="6858000"/>
  <p:notesSz cx="6858000" cy="9144000"/>
  <p:embeddedFontLst>
    <p:embeddedFont>
      <p:font typeface="汉仪劲楷简" panose="00020600040101010101" charset="-122"/>
      <p:regular r:id="rId30"/>
    </p:embeddedFont>
    <p:embeddedFont>
      <p:font typeface="汉仪铁线黑-65简" panose="00020600040101010101" charset="-122"/>
      <p:regular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B5B"/>
    <a:srgbClr val="43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gs" Target="tags/tag32.xml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汉仪劲楷简" panose="00020600040101010101" charset="-122"/>
              </a:rPr>
            </a:fld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汉仪劲楷简" panose="00020600040101010101" charset="-122"/>
              </a:rPr>
            </a:fld>
            <a:endParaRPr lang="zh-CN" altLang="en-US">
              <a:cs typeface="汉仪劲楷简" panose="0002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EAC1C-F135-4926-8773-A8734E79C55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50280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5765" y="320040"/>
            <a:ext cx="3298190" cy="927735"/>
          </a:xfrm>
        </p:spPr>
        <p:txBody>
          <a:bodyPr/>
          <a:lstStyle>
            <a:lvl1pPr>
              <a:defRPr sz="2400" b="1">
                <a:latin typeface="汉仪铁线黑-65简" panose="00020600040101010101" charset="-122"/>
                <a:ea typeface="汉仪铁线黑-65简" panose="00020600040101010101" charset="-122"/>
              </a:defRPr>
            </a:lvl1pPr>
          </a:lstStyle>
          <a:p>
            <a:r>
              <a:rPr lang="zh-CN" altLang="en-US" smtClean="0"/>
              <a:t>单击此处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rcRect l="1713" r="1628" b="53187"/>
          <a:stretch>
            <a:fillRect/>
          </a:stretch>
        </p:blipFill>
        <p:spPr>
          <a:xfrm>
            <a:off x="0" y="6569710"/>
            <a:ext cx="12180570" cy="299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50280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5765" y="320040"/>
            <a:ext cx="3298190" cy="927735"/>
          </a:xfrm>
        </p:spPr>
        <p:txBody>
          <a:bodyPr/>
          <a:lstStyle>
            <a:lvl1pPr>
              <a:defRPr sz="2400" b="1">
                <a:latin typeface="汉仪铁线黑-65简" panose="00020600040101010101" charset="-122"/>
                <a:ea typeface="汉仪铁线黑-65简" panose="00020600040101010101" charset="-122"/>
              </a:defRPr>
            </a:lvl1pPr>
          </a:lstStyle>
          <a:p>
            <a:r>
              <a:rPr lang="zh-CN" altLang="en-US" smtClean="0"/>
              <a:t>单击此处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rcRect l="1713" r="1628" b="53187"/>
          <a:stretch>
            <a:fillRect/>
          </a:stretch>
        </p:blipFill>
        <p:spPr>
          <a:xfrm>
            <a:off x="0" y="6569710"/>
            <a:ext cx="12180570" cy="299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18.xml"/><Relationship Id="rId13" Type="http://schemas.openxmlformats.org/officeDocument/2006/relationships/image" Target="../media/image7.png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5.xml"/><Relationship Id="rId2" Type="http://schemas.openxmlformats.org/officeDocument/2006/relationships/image" Target="../media/image6.png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463550" y="2007235"/>
            <a:ext cx="598614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600" b="1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预防电信诈骗安全教育宣传</a:t>
            </a:r>
            <a:endParaRPr lang="zh-CN" altLang="en-US" sz="6600" b="1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965" y="0"/>
            <a:ext cx="12091035" cy="6267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预防电信诈骗严厉打击犯罪提高安全意识</a:t>
            </a:r>
            <a:r>
              <a:rPr kumimoji="1"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                                                                   </a:t>
            </a:r>
            <a:r>
              <a:rPr lang="en-US" altLang="zh-CN" sz="900" dirty="0"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</a:rPr>
              <a:t>Prevent Telecom Fraud and enhance  Prevention Awareness</a:t>
            </a:r>
            <a:endParaRPr lang="en-US" altLang="zh-CN" sz="900" dirty="0"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</a:endParaRPr>
          </a:p>
          <a:p>
            <a:pPr>
              <a:lnSpc>
                <a:spcPct val="120000"/>
              </a:lnSpc>
            </a:pPr>
            <a:endParaRPr kumimoji="1"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4070" y="4342765"/>
            <a:ext cx="1444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宣讲人：</a:t>
            </a:r>
            <a:r>
              <a:rPr lang="en-US" altLang="zh-CN" b="1"/>
              <a:t>xxx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3883660" y="4342765"/>
            <a:ext cx="1432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20XX</a:t>
            </a:r>
            <a:r>
              <a:rPr lang="zh-CN" altLang="en-US" b="1"/>
              <a:t>年</a:t>
            </a:r>
            <a:r>
              <a:rPr lang="en-US" altLang="zh-CN" b="1"/>
              <a:t>11</a:t>
            </a:r>
            <a:r>
              <a:rPr lang="zh-CN" altLang="en-US" b="1"/>
              <a:t>月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贷款诈骗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1263217" y="2578957"/>
            <a:ext cx="2075871" cy="2341435"/>
          </a:xfrm>
          <a:prstGeom prst="rect">
            <a:avLst/>
          </a:prstGeom>
          <a:solidFill>
            <a:schemeClr val="lt1">
              <a:alpha val="10000"/>
            </a:schemeClr>
          </a:solidFill>
          <a:ln w="127000">
            <a:solidFill>
              <a:srgbClr val="43A0E6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459230" y="2736215"/>
            <a:ext cx="1365885" cy="50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b="1" spc="160" dirty="0">
                <a:solidFill>
                  <a:schemeClr val="tx1"/>
                </a:solidFill>
                <a:latin typeface="+mn-ea"/>
                <a:sym typeface="+mn-lt"/>
              </a:rPr>
              <a:t>防骗提示</a:t>
            </a:r>
            <a:endParaRPr lang="zh-CN" altLang="en-US" b="1" spc="160" dirty="0">
              <a:solidFill>
                <a:schemeClr val="tx1"/>
              </a:solidFill>
              <a:latin typeface="+mn-ea"/>
              <a:sym typeface="+mn-lt"/>
            </a:endParaRPr>
          </a:p>
        </p:txBody>
      </p:sp>
      <p:sp>
        <p:nvSpPr>
          <p:cNvPr id="21" name="文本框 18"/>
          <p:cNvSpPr txBox="1"/>
          <p:nvPr>
            <p:custDataLst>
              <p:tags r:id="rId3"/>
            </p:custDataLst>
          </p:nvPr>
        </p:nvSpPr>
        <p:spPr>
          <a:xfrm>
            <a:off x="1453862" y="3314253"/>
            <a:ext cx="1735771" cy="13423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600" spc="80" dirty="0">
                <a:solidFill>
                  <a:schemeClr val="tx1"/>
                </a:solidFill>
                <a:latin typeface="+mn-ea"/>
                <a:sym typeface="+mn-lt"/>
              </a:rPr>
              <a:t>首先，应保护好个人隐私信息，不给犯罪分子可趁之机；</a:t>
            </a:r>
            <a:endParaRPr lang="zh-CN" altLang="en-US" sz="1600" spc="80" dirty="0">
              <a:solidFill>
                <a:schemeClr val="tx1"/>
              </a:solidFill>
              <a:latin typeface="+mn-ea"/>
              <a:sym typeface="+mn-lt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3671195" y="2578957"/>
            <a:ext cx="2075871" cy="2341435"/>
          </a:xfrm>
          <a:prstGeom prst="rect">
            <a:avLst/>
          </a:prstGeom>
          <a:solidFill>
            <a:schemeClr val="lt1">
              <a:alpha val="10000"/>
            </a:schemeClr>
          </a:solidFill>
          <a:ln w="127000">
            <a:solidFill>
              <a:srgbClr val="43A0E6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3867785" y="2736215"/>
            <a:ext cx="1211580" cy="50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b="1" spc="160" dirty="0">
                <a:latin typeface="+mn-ea"/>
                <a:sym typeface="+mn-lt"/>
              </a:rPr>
              <a:t>防骗提示</a:t>
            </a:r>
            <a:endParaRPr lang="zh-CN" altLang="en-US" b="1" spc="160" dirty="0">
              <a:latin typeface="+mn-ea"/>
              <a:sym typeface="+mn-lt"/>
            </a:endParaRPr>
          </a:p>
        </p:txBody>
      </p:sp>
      <p:sp>
        <p:nvSpPr>
          <p:cNvPr id="17" name="文本框 18"/>
          <p:cNvSpPr txBox="1"/>
          <p:nvPr>
            <p:custDataLst>
              <p:tags r:id="rId6"/>
            </p:custDataLst>
          </p:nvPr>
        </p:nvSpPr>
        <p:spPr>
          <a:xfrm>
            <a:off x="3861839" y="3314253"/>
            <a:ext cx="1735771" cy="13423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</a:pPr>
            <a:r>
              <a:rPr lang="zh-CN" altLang="en-US" sz="1600" spc="80" dirty="0">
                <a:latin typeface="+mn-ea"/>
                <a:sym typeface="+mn-lt"/>
              </a:rPr>
              <a:t>其次，对“自报家门”的陌生人保持警惕，立即向相关方核实对方身份；</a:t>
            </a:r>
            <a:endParaRPr lang="zh-CN" altLang="en-US" sz="1600" spc="80" dirty="0">
              <a:latin typeface="+mn-ea"/>
              <a:sym typeface="+mn-lt"/>
            </a:endParaRPr>
          </a:p>
        </p:txBody>
      </p:sp>
      <p:sp>
        <p:nvSpPr>
          <p:cNvPr id="18" name="矩形 17"/>
          <p:cNvSpPr/>
          <p:nvPr>
            <p:custDataLst>
              <p:tags r:id="rId7"/>
            </p:custDataLst>
          </p:nvPr>
        </p:nvSpPr>
        <p:spPr>
          <a:xfrm>
            <a:off x="6079173" y="2578957"/>
            <a:ext cx="2075871" cy="2341435"/>
          </a:xfrm>
          <a:prstGeom prst="rect">
            <a:avLst/>
          </a:prstGeom>
          <a:solidFill>
            <a:schemeClr val="lt1">
              <a:alpha val="10000"/>
            </a:schemeClr>
          </a:solidFill>
          <a:ln w="127000">
            <a:solidFill>
              <a:srgbClr val="43A0E6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6275705" y="2736215"/>
            <a:ext cx="1240155" cy="50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b="1" spc="160" dirty="0">
                <a:latin typeface="+mn-ea"/>
                <a:sym typeface="+mn-lt"/>
              </a:rPr>
              <a:t>防骗提示</a:t>
            </a:r>
            <a:endParaRPr lang="zh-CN" altLang="en-US" b="1" spc="160" dirty="0">
              <a:latin typeface="+mn-ea"/>
              <a:sym typeface="+mn-lt"/>
            </a:endParaRPr>
          </a:p>
        </p:txBody>
      </p:sp>
      <p:sp>
        <p:nvSpPr>
          <p:cNvPr id="20" name="文本框 18"/>
          <p:cNvSpPr txBox="1"/>
          <p:nvPr>
            <p:custDataLst>
              <p:tags r:id="rId9"/>
            </p:custDataLst>
          </p:nvPr>
        </p:nvSpPr>
        <p:spPr>
          <a:xfrm>
            <a:off x="6269817" y="3314253"/>
            <a:ext cx="1735771" cy="13423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</a:pPr>
            <a:r>
              <a:rPr lang="zh-CN" altLang="en-US" sz="1600" spc="80" dirty="0">
                <a:latin typeface="+mn-ea"/>
                <a:sym typeface="+mn-lt"/>
              </a:rPr>
              <a:t>最后，网贷需谨慎，公众务必要提高对第三方平台的风险防范意识，</a:t>
            </a:r>
            <a:endParaRPr lang="zh-CN" altLang="en-US" sz="1600" spc="80" dirty="0">
              <a:latin typeface="+mn-ea"/>
              <a:sym typeface="+mn-lt"/>
            </a:endParaRPr>
          </a:p>
        </p:txBody>
      </p:sp>
      <p:sp>
        <p:nvSpPr>
          <p:cNvPr id="22" name="矩形 21"/>
          <p:cNvSpPr/>
          <p:nvPr>
            <p:custDataLst>
              <p:tags r:id="rId10"/>
            </p:custDataLst>
          </p:nvPr>
        </p:nvSpPr>
        <p:spPr>
          <a:xfrm>
            <a:off x="8487151" y="2578957"/>
            <a:ext cx="2075871" cy="2341435"/>
          </a:xfrm>
          <a:prstGeom prst="rect">
            <a:avLst/>
          </a:prstGeom>
          <a:solidFill>
            <a:schemeClr val="lt1">
              <a:alpha val="10000"/>
            </a:schemeClr>
          </a:solidFill>
          <a:ln w="127000">
            <a:solidFill>
              <a:srgbClr val="43A0E6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11"/>
            </p:custDataLst>
          </p:nvPr>
        </p:nvSpPr>
        <p:spPr>
          <a:xfrm>
            <a:off x="8683625" y="2736215"/>
            <a:ext cx="1240155" cy="50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b="1" spc="160" dirty="0">
                <a:latin typeface="+mn-ea"/>
                <a:sym typeface="+mn-lt"/>
              </a:rPr>
              <a:t>防骗提示</a:t>
            </a:r>
            <a:endParaRPr lang="zh-CN" altLang="en-US" b="1" spc="160" dirty="0">
              <a:latin typeface="+mn-ea"/>
              <a:sym typeface="+mn-lt"/>
            </a:endParaRPr>
          </a:p>
        </p:txBody>
      </p:sp>
      <p:sp>
        <p:nvSpPr>
          <p:cNvPr id="24" name="文本框 18"/>
          <p:cNvSpPr txBox="1"/>
          <p:nvPr>
            <p:custDataLst>
              <p:tags r:id="rId12"/>
            </p:custDataLst>
          </p:nvPr>
        </p:nvSpPr>
        <p:spPr>
          <a:xfrm>
            <a:off x="8677796" y="3314253"/>
            <a:ext cx="1735771" cy="13423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</a:pPr>
            <a:r>
              <a:rPr lang="zh-CN" altLang="en-US" sz="1600" spc="80" dirty="0">
                <a:latin typeface="+mn-ea"/>
                <a:sym typeface="+mn-lt"/>
              </a:rPr>
              <a:t>加强法律意识，发现不妥或有疑问要及时咨询，切勿存有侥幸心理。</a:t>
            </a:r>
            <a:endParaRPr lang="zh-CN" altLang="en-US" sz="1600" spc="80" dirty="0">
              <a:latin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3"/>
          <a:srcRect l="42661"/>
          <a:stretch>
            <a:fillRect/>
          </a:stretch>
        </p:blipFill>
        <p:spPr>
          <a:xfrm>
            <a:off x="10810240" y="0"/>
            <a:ext cx="1381760" cy="191452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900430" y="1812925"/>
            <a:ext cx="11177905" cy="76200"/>
          </a:xfrm>
          <a:prstGeom prst="round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548255"/>
            <a:ext cx="3389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赌博诈骗</a:t>
            </a:r>
            <a:endParaRPr lang="zh-CN" altLang="en-US" sz="60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03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赌博诈骗</a:t>
            </a:r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578485" y="1103630"/>
            <a:ext cx="11035665" cy="5282565"/>
          </a:xfrm>
          <a:prstGeom prst="rect">
            <a:avLst/>
          </a:prstGeom>
          <a:noFill/>
          <a:ln w="19050">
            <a:solidFill>
              <a:srgbClr val="5B5B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1293622" y="930656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3"/>
            </p:custDataLst>
          </p:nvPr>
        </p:nvCxnSpPr>
        <p:spPr>
          <a:xfrm>
            <a:off x="1112846" y="1015803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11148420" y="6151063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>
            <a:off x="10967644" y="6236210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606550" y="1934845"/>
            <a:ext cx="91713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/>
              <a:t>市民刘先生用微信扫描二维码，进入一个游戏网页，说是在里面充值获得积分，积分可以直接使用。刘先生用微信扫描对方提供的付款二维码充值了100元钱得500积分，在“欢欢斗”的竞技游戏里面获胜后得到28元收益，对方将此28元钱返还给了刘先生。后“客服”给其发了一张图片，上面写充值达到10000以上赠送彩金8888，6倍流水即可下分。刘先生前后数天，又通过对方在微信中提供给的二维码，分别充值2800元、15800元、53000元。刘先生大额充值后，被“客服”以违规操作、恶意刷流水赚钱为由将刘先生的游戏账号禁掉了，随后刘先生问客服如何解禁，客服讲：“解除限制需缴纳五万元保证金”。刘先生在其家人与朋友的讲解下，才发现自己被骗了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8180705" y="1988185"/>
            <a:ext cx="4011295" cy="4080510"/>
          </a:xfrm>
          <a:prstGeom prst="rect">
            <a:avLst/>
          </a:prstGeom>
        </p:spPr>
      </p:pic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赌博诈骗</a:t>
            </a:r>
            <a:endParaRPr lang="zh-CN" altLang="en-US"/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702848" y="1988486"/>
            <a:ext cx="2352546" cy="197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spc="200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+mj-cs"/>
                <a:sym typeface="+mn-lt"/>
              </a:rPr>
              <a:t>防骗提示</a:t>
            </a:r>
            <a:endParaRPr lang="zh-CN" altLang="en-US" sz="2800" spc="200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j-cs"/>
              <a:sym typeface="+mn-lt"/>
            </a:endParaRPr>
          </a:p>
        </p:txBody>
      </p:sp>
      <p:sp>
        <p:nvSpPr>
          <p:cNvPr id="62" name="矩形 61"/>
          <p:cNvSpPr/>
          <p:nvPr>
            <p:custDataLst>
              <p:tags r:id="rId3"/>
            </p:custDataLst>
          </p:nvPr>
        </p:nvSpPr>
        <p:spPr>
          <a:xfrm>
            <a:off x="1685925" y="1362710"/>
            <a:ext cx="3784600" cy="157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p>
            <a:pPr marL="0" lvl="1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400" spc="60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lt"/>
              </a:rPr>
              <a:t>不法分子专门从网上制作虚假平台伪装成游戏网站用于诈骗，并且专门选择有赌博爱好的人下手。开始会让受害人有利可得，慢慢步入他们挖好的“陷阱”里。</a:t>
            </a:r>
            <a:endParaRPr lang="zh-CN" altLang="en-US" sz="1400" spc="60" dirty="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+mn-lt"/>
            </a:endParaRPr>
          </a:p>
        </p:txBody>
      </p:sp>
      <p:sp>
        <p:nvSpPr>
          <p:cNvPr id="67" name="矩形 66"/>
          <p:cNvSpPr/>
          <p:nvPr>
            <p:custDataLst>
              <p:tags r:id="rId4"/>
            </p:custDataLst>
          </p:nvPr>
        </p:nvSpPr>
        <p:spPr>
          <a:xfrm>
            <a:off x="1685925" y="4149725"/>
            <a:ext cx="3784600" cy="155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p>
            <a:pPr marL="0" lvl="1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400" spc="60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sym typeface="+mn-lt"/>
              </a:rPr>
              <a:t>网络赌博是违法行为，所有的网络赌博都是骗局，每一个骗局背后都有人牢牢操控。请牢记，网络投资不迷恋，平台赌博有风险，赚钱不走正常路，被骗只在一瞬间。网络赌博！逢赌必让你输！</a:t>
            </a:r>
            <a:endParaRPr lang="zh-CN" altLang="en-US" sz="1400" spc="60" dirty="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471160" y="1988185"/>
            <a:ext cx="2762885" cy="2880360"/>
            <a:chOff x="8616" y="3131"/>
            <a:chExt cx="4351" cy="4536"/>
          </a:xfrm>
        </p:grpSpPr>
        <p:sp>
          <p:nvSpPr>
            <p:cNvPr id="18" name="Freeform 39"/>
            <p:cNvSpPr/>
            <p:nvPr>
              <p:custDataLst>
                <p:tags r:id="rId5"/>
              </p:custDataLst>
            </p:nvPr>
          </p:nvSpPr>
          <p:spPr bwMode="auto">
            <a:xfrm>
              <a:off x="8616" y="3131"/>
              <a:ext cx="4091" cy="2325"/>
            </a:xfrm>
            <a:custGeom>
              <a:avLst/>
              <a:gdLst>
                <a:gd name="T0" fmla="*/ 0 w 518"/>
                <a:gd name="T1" fmla="*/ 0 h 351"/>
                <a:gd name="T2" fmla="*/ 518 w 518"/>
                <a:gd name="T3" fmla="*/ 34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" h="351">
                  <a:moveTo>
                    <a:pt x="0" y="0"/>
                  </a:moveTo>
                  <a:cubicBezTo>
                    <a:pt x="411" y="0"/>
                    <a:pt x="260" y="351"/>
                    <a:pt x="518" y="340"/>
                  </a:cubicBezTo>
                </a:path>
              </a:pathLst>
            </a:custGeom>
            <a:noFill/>
            <a:ln w="14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  <p:sp>
          <p:nvSpPr>
            <p:cNvPr id="21" name="Freeform 42"/>
            <p:cNvSpPr/>
            <p:nvPr>
              <p:custDataLst>
                <p:tags r:id="rId6"/>
              </p:custDataLst>
            </p:nvPr>
          </p:nvSpPr>
          <p:spPr bwMode="auto">
            <a:xfrm>
              <a:off x="8616" y="5329"/>
              <a:ext cx="4091" cy="2338"/>
            </a:xfrm>
            <a:custGeom>
              <a:avLst/>
              <a:gdLst>
                <a:gd name="T0" fmla="*/ 0 w 518"/>
                <a:gd name="T1" fmla="*/ 327 h 327"/>
                <a:gd name="T2" fmla="*/ 518 w 518"/>
                <a:gd name="T3" fmla="*/ 1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" h="327">
                  <a:moveTo>
                    <a:pt x="0" y="327"/>
                  </a:moveTo>
                  <a:cubicBezTo>
                    <a:pt x="411" y="327"/>
                    <a:pt x="260" y="0"/>
                    <a:pt x="518" y="10"/>
                  </a:cubicBezTo>
                </a:path>
              </a:pathLst>
            </a:custGeom>
            <a:noFill/>
            <a:ln w="14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  <p:sp>
          <p:nvSpPr>
            <p:cNvPr id="22" name="Freeform 227"/>
            <p:cNvSpPr/>
            <p:nvPr>
              <p:custDataLst>
                <p:tags r:id="rId7"/>
              </p:custDataLst>
            </p:nvPr>
          </p:nvSpPr>
          <p:spPr bwMode="auto">
            <a:xfrm>
              <a:off x="12453" y="5202"/>
              <a:ext cx="515" cy="394"/>
            </a:xfrm>
            <a:custGeom>
              <a:avLst/>
              <a:gdLst>
                <a:gd name="T0" fmla="*/ 0 w 154"/>
                <a:gd name="T1" fmla="*/ 0 h 118"/>
                <a:gd name="T2" fmla="*/ 154 w 154"/>
                <a:gd name="T3" fmla="*/ 59 h 118"/>
                <a:gd name="T4" fmla="*/ 0 w 154"/>
                <a:gd name="T5" fmla="*/ 118 h 118"/>
                <a:gd name="T6" fmla="*/ 0 w 154"/>
                <a:gd name="T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118">
                  <a:moveTo>
                    <a:pt x="0" y="0"/>
                  </a:moveTo>
                  <a:lnTo>
                    <a:pt x="154" y="59"/>
                  </a:lnTo>
                  <a:lnTo>
                    <a:pt x="0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50000" lnSpcReduction="20000"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</p:grp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赌博诈骗</a:t>
            </a:r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 rot="0">
            <a:off x="902970" y="1148080"/>
            <a:ext cx="10160000" cy="5050155"/>
            <a:chOff x="247576" y="2958911"/>
            <a:chExt cx="2597559" cy="2954352"/>
          </a:xfrm>
        </p:grpSpPr>
        <p:sp>
          <p:nvSpPr>
            <p:cNvPr id="15" name="矩形: 剪去单角 437"/>
            <p:cNvSpPr/>
            <p:nvPr/>
          </p:nvSpPr>
          <p:spPr>
            <a:xfrm>
              <a:off x="247576" y="2964462"/>
              <a:ext cx="2592368" cy="2948801"/>
            </a:xfrm>
            <a:prstGeom prst="snip1Rect">
              <a:avLst>
                <a:gd name="adj" fmla="val 22919"/>
              </a:avLst>
            </a:prstGeom>
            <a:solidFill>
              <a:schemeClr val="bg1"/>
            </a:solidFill>
            <a:ln w="3175">
              <a:solidFill>
                <a:srgbClr val="43A0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劲楷简" panose="00020600040101010101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47578" y="5805263"/>
              <a:ext cx="2501992" cy="108000"/>
            </a:xfrm>
            <a:prstGeom prst="rect">
              <a:avLst/>
            </a:prstGeom>
            <a:solidFill>
              <a:srgbClr val="43A0E6"/>
            </a:solidFill>
            <a:ln w="3175">
              <a:solidFill>
                <a:srgbClr val="43A0E6"/>
              </a:solidFill>
              <a:prstDash val="solid"/>
              <a:round/>
            </a:ln>
            <a:effectLst/>
          </p:spPr>
          <p:txBody>
            <a:bodyPr anchor="ctr"/>
            <a:lstStyle/>
            <a:p>
              <a:pPr algn="ctr"/>
              <a:endParaRPr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劲楷简" panose="00020600040101010101" charset="-122"/>
              </a:endParaRPr>
            </a:p>
          </p:txBody>
        </p:sp>
        <p:sp>
          <p:nvSpPr>
            <p:cNvPr id="19" name="任意多边形: 形状 438"/>
            <p:cNvSpPr/>
            <p:nvPr/>
          </p:nvSpPr>
          <p:spPr bwMode="auto">
            <a:xfrm>
              <a:off x="2553888" y="2958911"/>
              <a:ext cx="291247" cy="630013"/>
            </a:xfrm>
            <a:custGeom>
              <a:avLst/>
              <a:gdLst>
                <a:gd name="T0" fmla="*/ 608 w 608"/>
                <a:gd name="T1" fmla="*/ 0 h 608"/>
                <a:gd name="T2" fmla="*/ 0 w 608"/>
                <a:gd name="T3" fmla="*/ 0 h 608"/>
                <a:gd name="T4" fmla="*/ 608 w 608"/>
                <a:gd name="T5" fmla="*/ 608 h 608"/>
                <a:gd name="T6" fmla="*/ 608 w 608"/>
                <a:gd name="T7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8" h="608">
                  <a:moveTo>
                    <a:pt x="608" y="0"/>
                  </a:moveTo>
                  <a:lnTo>
                    <a:pt x="0" y="0"/>
                  </a:lnTo>
                  <a:lnTo>
                    <a:pt x="608" y="608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43A0E6"/>
            </a:solidFill>
            <a:ln w="3175">
              <a:solidFill>
                <a:srgbClr val="43A0E6"/>
              </a:solidFill>
              <a:prstDash val="solid"/>
              <a:round/>
            </a:ln>
            <a:effectLst/>
          </p:spPr>
          <p:txBody>
            <a:bodyPr vert="horz" wrap="square" lIns="121920" tIns="60960" rIns="121920" bIns="60960" anchor="t" anchorCtr="0" compatLnSpc="1">
              <a:normAutofit/>
            </a:bodyPr>
            <a:lstStyle/>
            <a:p>
              <a:pPr lvl="0" algn="r"/>
              <a:endParaRPr lang="en-US" altLang="ko-KR" sz="2000" b="1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劲楷简" panose="00020600040101010101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424420" y="2225159"/>
            <a:ext cx="9421057" cy="108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汉仪劲楷简" panose="00020600040101010101" charset="-122"/>
              <a:buChar char="Ø"/>
            </a:pPr>
            <a:r>
              <a:rPr lang="en-US" altLang="zh-CN" b="0" i="0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《</a:t>
            </a:r>
            <a:r>
              <a:rPr lang="zh-CN" altLang="en-US" b="0" i="0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中华人民共和国刑法</a:t>
            </a:r>
            <a:r>
              <a:rPr lang="en-US" altLang="zh-CN" b="0" i="0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》</a:t>
            </a:r>
            <a:r>
              <a:rPr lang="zh-CN" altLang="en-US" b="0" i="0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第三百零三条 以营利为目的，聚众赌博或者以赌博为业的，处三年以下</a:t>
            </a:r>
            <a:r>
              <a:rPr lang="zh-CN" altLang="en-US" b="0" i="0" u="none" strike="noStrike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有期徒刑</a:t>
            </a:r>
            <a:r>
              <a:rPr lang="zh-CN" altLang="en-US" b="0" i="0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、拘役或者管制，并处罚金。开设赌场的，处三年以下有期徒刑、拘役或者管制，并处罚金；情节严重的，处三年以上十年以下有期徒刑，并处罚金。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423685" y="3371535"/>
            <a:ext cx="9421791" cy="755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汉仪劲楷简" panose="00020600040101010101" charset="-122"/>
              <a:buChar char="Ø"/>
            </a:pP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赌博型诈骗犯罪，是指以赌博为手段实施的诈骗。行为人通过形似赌博的行为，输赢原本没有偶然性，但伪装具有偶然性，诱使对方参与赌博，从而不法取得对方财物。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71625" y="4523740"/>
            <a:ext cx="8740140" cy="1419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汉仪劲楷简" panose="00020600040101010101" charset="-122"/>
              <a:buChar char="Ø"/>
            </a:pP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在赌博型诈骗中，被害人参与赌博当然是违法行为，但是不影响行为人的定性，因为诈骗罪的构成要件并不要求对方的财产处分行为出于特定动机，只要行为人的诈骗行为导致给付人处分财物，进而行为人取得财物致使给付人财产受损，即可成立诈骗罪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24305" y="1741170"/>
            <a:ext cx="2540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处罚</a:t>
            </a:r>
            <a:r>
              <a:rPr lang="en-US" altLang="zh-CN" sz="2000" b="1"/>
              <a:t>:</a:t>
            </a:r>
            <a:endParaRPr lang="en-US" altLang="zh-CN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548255"/>
            <a:ext cx="3389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网络诈骗</a:t>
            </a:r>
            <a:endParaRPr lang="zh-CN" altLang="en-US" sz="60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04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网络诈骗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29970" y="1899285"/>
            <a:ext cx="5636260" cy="3830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案例： </a:t>
            </a:r>
            <a:r>
              <a:rPr lang="en-US" altLang="zh-CN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20XX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年</a:t>
            </a:r>
            <a:r>
              <a:rPr lang="en-US" altLang="zh-CN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10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月，事主浏览某短视频平台，看到关注列表里有人在直播间卖阿胶膏，觉得感兴趣就点进去下单，支付后收到商品。几天后，事主接到一个电话，称其收到的阿胶膏有质量问题，要给事主退款。随后事主点链接输入银行卡号和密码，随后事主手机收到验证码，事主把验证码告知对方，对方还称银行排号太慢，问事主有没有其他银行卡，又给了另一家银行的链接，后事主手机收到了两条消费短信，事主发现被骗，于是报警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035800" y="4924425"/>
            <a:ext cx="4733925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提示：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客服真假难分辨，不要轻信陌生来电！网购遇到问题，请通过平台联系店家解决。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551940"/>
            <a:ext cx="2540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01:冒充客服</a:t>
            </a:r>
            <a:endParaRPr lang="zh-CN" altLang="en-US" sz="20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6230" y="1396365"/>
            <a:ext cx="4963160" cy="3429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4617085" y="4538345"/>
            <a:ext cx="6586220" cy="1718310"/>
          </a:xfrm>
          <a:prstGeom prst="roundRect">
            <a:avLst/>
          </a:prstGeom>
          <a:solidFill>
            <a:srgbClr val="43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网络诈骗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10260" y="1939290"/>
            <a:ext cx="1039304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案例：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事主在一篇文章下面看到一则带着炒股挣钱的广告，事主通过广告加对方好友，被拉入股票群。对方给事主发了一个链接，让事主下一个叫“斯坦纳德”的软件，在软件开会，对方称会带着事主炒股赚钱。后事主打算在此软件中入金，对方称充值需要找软件中的客服，事主联系客服人员后收到一个私人银行账户，让事主把钱转账到此账户中。事主陆续转钱，在此期间跟着对方炒股，账户显示有赚有赔。</a:t>
            </a:r>
            <a:r>
              <a:rPr lang="en-US" altLang="zh-CN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9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月底，事主尝试把软件中的钱提现，对方称系统升级中无法提现，后事主多出尝试均无法提现，知道后来事主发现软件已经完全打不开对方也不再回复信息，事主发现被骗，遂报警。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970780" y="4764405"/>
            <a:ext cx="5995035" cy="1170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b="1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提示：</a:t>
            </a:r>
            <a:r>
              <a:rPr lang="zh-CN" altLang="en-US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先付后返全是坑，兼职刷单是诈骗。刷单本身属违法，切不可参与！兼职要通过正规渠道，一旦被骗，请及时报警。</a:t>
            </a:r>
            <a:endParaRPr lang="zh-CN" altLang="en-US" dirty="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0260" y="1540510"/>
            <a:ext cx="15557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buFont typeface="汉仪劲楷简" panose="00020600040101010101" charset="-122"/>
              <a:buNone/>
            </a:pPr>
            <a:r>
              <a:rPr lang="en-US" altLang="zh-CN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02:</a:t>
            </a:r>
            <a:r>
              <a:rPr lang="zh-CN" altLang="en-US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刷单兼职</a:t>
            </a:r>
            <a:endParaRPr lang="zh-CN" altLang="en-US" sz="2000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pic>
        <p:nvPicPr>
          <p:cNvPr id="6" name="图片 5" descr="303b32313538323539373bcad6eeed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80000">
            <a:off x="1340485" y="3922395"/>
            <a:ext cx="2573020" cy="25730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788035" y="4792345"/>
            <a:ext cx="10671175" cy="1957070"/>
          </a:xfrm>
          <a:prstGeom prst="roundRect">
            <a:avLst/>
          </a:prstGeom>
          <a:solidFill>
            <a:srgbClr val="43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网络诈骗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54410" y="1829955"/>
            <a:ext cx="10084338" cy="2609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案例：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事主在一篇文章下面看到一则带着炒股挣钱的广告，事主通过广告加对方好友，被拉入股票群。对方给事主发了一个链接，让事主下一个叫“斯坦纳德”的软件，在软件开会，对方称会带着事主炒股赚钱。后事主打算在此软件中入金，对方称充值需要找软件中的客服，事主联系客服人员后收到一个私人银行账户，让事主把钱转账到此账户中。事主陆续转钱，在此期间跟着对方炒股，账户显示有赚有赔。</a:t>
            </a:r>
            <a:r>
              <a:rPr lang="en-US" altLang="zh-CN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9</a:t>
            </a:r>
            <a:r>
              <a:rPr lang="zh-CN" altLang="en-US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月底，事主尝试把软件中的钱提现，对方称系统升级中无法提现，后事主多出尝试均无法提现，知道后来事主发现软件已经完全打不开对方也不再回复信息，事主发现被骗，遂报警。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51430" y="5156200"/>
            <a:ext cx="7088505" cy="891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提示：</a:t>
            </a:r>
            <a:r>
              <a:rPr lang="zh-CN" altLang="en-US" sz="2000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见到便宜莫想贪，不让骗子把空钻，任你骗术千千万，我以不“转”应万变。</a:t>
            </a:r>
            <a:endParaRPr lang="zh-CN" altLang="en-US" sz="2000" dirty="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10920" y="1431290"/>
            <a:ext cx="2540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03:网络投资</a:t>
            </a:r>
            <a:endParaRPr lang="zh-CN" altLang="en-US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网络诈骗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75786" y="2121996"/>
            <a:ext cx="4066234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汉仪劲楷简" panose="00020600040101010101" charset="-122"/>
              <a:buChar char="p"/>
            </a:pPr>
            <a:r>
              <a:rPr lang="zh-CN" altLang="en-US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六个一律</a:t>
            </a:r>
            <a:endParaRPr lang="zh-CN" altLang="en-US" sz="2000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02055" y="1718945"/>
            <a:ext cx="4257040" cy="3987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dist"/>
            <a:r>
              <a:rPr lang="zh-CN" altLang="en-US" sz="2000" b="1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防诈骗：要做到六个一律，八个凡是</a:t>
            </a:r>
            <a:endParaRPr lang="zh-CN" altLang="en-US" sz="2000" b="1" dirty="0">
              <a:effectLst/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3" name="箭头: V 形 12"/>
          <p:cNvSpPr/>
          <p:nvPr/>
        </p:nvSpPr>
        <p:spPr>
          <a:xfrm>
            <a:off x="775970" y="1805305"/>
            <a:ext cx="151130" cy="226695"/>
          </a:xfrm>
          <a:prstGeom prst="chevron">
            <a:avLst/>
          </a:prstGeom>
          <a:solidFill>
            <a:srgbClr val="43A0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4" name="箭头: V 形 13"/>
          <p:cNvSpPr/>
          <p:nvPr/>
        </p:nvSpPr>
        <p:spPr>
          <a:xfrm>
            <a:off x="927100" y="1805305"/>
            <a:ext cx="151130" cy="226695"/>
          </a:xfrm>
          <a:prstGeom prst="chevron">
            <a:avLst/>
          </a:prstGeom>
          <a:solidFill>
            <a:srgbClr val="43A0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5786" y="2452072"/>
            <a:ext cx="6469965" cy="1419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只要一谈到银行卡，一律挂掉；只要一谈到中奖了，一律挂掉；只要一谈到“电话转接任何执法机构”的，一律挂掉；所有短信，让我点击链接的，一律删掉；微信不认识的人发来的链接，一律不点；一提到“安全账户”的一律是诈骗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75786" y="4024058"/>
            <a:ext cx="4066234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汉仪劲楷简" panose="00020600040101010101" charset="-122"/>
              <a:buChar char="p"/>
            </a:pPr>
            <a:r>
              <a:rPr lang="zh-CN" altLang="en-US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八个凡是</a:t>
            </a:r>
            <a:endParaRPr lang="zh-CN" altLang="en-US" sz="2000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75786" y="4422738"/>
            <a:ext cx="6469965" cy="1751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凡是自称任何执法机构要求汇款的，凡是叫你汇款到“安全账户”的，凡是通知中奖、领奖要你先交钱的，凡是通知“家属”出事要先汇款的，凡是在电话中索要银行卡信息及验证码的，凡是让你开通网银接受检查的，凡是自称你的老板或者领导要求汇款的，凡是陌生网站要登记银行卡信息的，一律不予理睬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985" y="1577975"/>
            <a:ext cx="4438015" cy="4375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85645" y="110490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8985" y="1208405"/>
            <a:ext cx="2390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电信诈骗</a:t>
            </a:r>
            <a:endParaRPr lang="zh-CN" altLang="en-US" sz="36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08985" y="2506345"/>
            <a:ext cx="3009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贷款诈骗</a:t>
            </a:r>
            <a:endParaRPr lang="zh-CN" altLang="en-US" sz="36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64865" y="3808730"/>
            <a:ext cx="2898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赌博诈骗</a:t>
            </a:r>
            <a:endParaRPr lang="zh-CN" altLang="en-US" sz="36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64865" y="5111115"/>
            <a:ext cx="21532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网络诈骗</a:t>
            </a:r>
            <a:endParaRPr lang="zh-CN" altLang="en-US" sz="36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 rot="3480000">
            <a:off x="2013585" y="850265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9635" y="97409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01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86280" y="244348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 rot="3480000">
            <a:off x="2014220" y="2188845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60270" y="231267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02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86280" y="3754755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9" name="矩形 18"/>
          <p:cNvSpPr/>
          <p:nvPr/>
        </p:nvSpPr>
        <p:spPr>
          <a:xfrm rot="3480000">
            <a:off x="2014220" y="3500120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160270" y="3623945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03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86280" y="500761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60270" y="487680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04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84505" y="131445"/>
            <a:ext cx="1178560" cy="279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8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铁线黑-65简" panose="00020600040101010101" charset="-122"/>
                <a:ea typeface="汉仪铁线黑-65简" panose="00020600040101010101" charset="-122"/>
                <a:cs typeface="+mn-ea"/>
                <a:sym typeface="+mn-lt"/>
              </a:rPr>
              <a:t>目录</a:t>
            </a:r>
            <a:endParaRPr lang="zh-CN" altLang="en-US" sz="8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汉仪铁线黑-65简" panose="00020600040101010101" charset="-122"/>
              <a:ea typeface="汉仪铁线黑-65简" panose="0002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463550" y="2007235"/>
            <a:ext cx="598614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600" b="1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谢谢各位的观看，再见！</a:t>
            </a:r>
            <a:endParaRPr lang="zh-CN" altLang="en-US" sz="6600" b="1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965" y="0"/>
            <a:ext cx="12091035" cy="6267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预防电信诈骗严厉打击犯罪提高安全意识</a:t>
            </a:r>
            <a:r>
              <a:rPr kumimoji="1"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                                                                   </a:t>
            </a:r>
            <a:r>
              <a:rPr lang="en-US" altLang="zh-CN" sz="900" dirty="0"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</a:rPr>
              <a:t>Prevent Telecom Fraud and enhance  Prevention Awareness</a:t>
            </a:r>
            <a:endParaRPr lang="en-US" altLang="zh-CN" sz="900" dirty="0"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</a:endParaRPr>
          </a:p>
          <a:p>
            <a:pPr>
              <a:lnSpc>
                <a:spcPct val="120000"/>
              </a:lnSpc>
            </a:pPr>
            <a:endParaRPr kumimoji="1"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4070" y="4342765"/>
            <a:ext cx="1444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宣讲人：</a:t>
            </a:r>
            <a:r>
              <a:rPr lang="en-US" altLang="zh-CN" b="1"/>
              <a:t>xxx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3883660" y="4342765"/>
            <a:ext cx="1432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20XX</a:t>
            </a:r>
            <a:r>
              <a:rPr lang="zh-CN" altLang="en-US" b="1"/>
              <a:t>年</a:t>
            </a:r>
            <a:r>
              <a:rPr lang="en-US" altLang="zh-CN" b="1"/>
              <a:t>11</a:t>
            </a:r>
            <a:r>
              <a:rPr lang="zh-CN" altLang="en-US" b="1"/>
              <a:t>月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548255"/>
            <a:ext cx="3389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电信诈骗</a:t>
            </a:r>
            <a:endParaRPr lang="zh-CN" altLang="en-US" sz="60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01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电信诈骗</a:t>
            </a:r>
            <a:endParaRPr lang="zh-CN" altLang="en-US"/>
          </a:p>
        </p:txBody>
      </p:sp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>
            <a:off x="784798" y="3890680"/>
            <a:ext cx="10972888" cy="0"/>
          </a:xfrm>
          <a:prstGeom prst="line">
            <a:avLst/>
          </a:prstGeom>
          <a:ln w="25400" cmpd="sng">
            <a:solidFill>
              <a:schemeClr val="l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12"/>
          <p:cNvSpPr/>
          <p:nvPr>
            <p:custDataLst>
              <p:tags r:id="rId2"/>
            </p:custDataLst>
          </p:nvPr>
        </p:nvSpPr>
        <p:spPr>
          <a:xfrm>
            <a:off x="609562" y="1371611"/>
            <a:ext cx="609605" cy="63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4860" y="1903095"/>
            <a:ext cx="9156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cs typeface="汉仪劲楷简" panose="00020600040101010101" charset="-122"/>
              </a:rPr>
              <a:t>骗术一：冒充公检法、领导、熟人类诈骗</a:t>
            </a:r>
            <a:endParaRPr lang="zh-CN" altLang="en-US" sz="2000" b="1"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4860" y="4081780"/>
            <a:ext cx="87064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000" b="1">
                <a:cs typeface="汉仪劲楷简" panose="00020600040101010101" charset="-122"/>
                <a:sym typeface="+mn-ea"/>
              </a:rPr>
              <a:t>骗术二：虚假网站、链接类诈骗</a:t>
            </a:r>
            <a:endParaRPr lang="zh-CN" altLang="en-US" sz="2000" b="1">
              <a:cs typeface="汉仪劲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84860" y="4585335"/>
            <a:ext cx="10972800" cy="1419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>
                <a:sym typeface="+mn-ea"/>
              </a:rPr>
              <a:t>案例：事主王某手机接到一条伪基站“10086”发来的短信，内容称“尊敬的用户：您积分可兑换232.51元现金！即将过期，请登录移动商城jf.1008zm.com下载安装客户端兑换【中国移动】”。事主就点击短信链接，按提示输入了银行卡号、取款密码、身份证信息，提交后感觉不对，拨打了10086核实了一下，发现10086并无此活动，随后查询银行卡，10000元人民币被人转走。</a:t>
            </a:r>
            <a:endParaRPr lang="zh-CN" altLang="en-US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84860" y="2301875"/>
            <a:ext cx="10395585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/>
              <a:t>案例：居民白某接到一名自称是广州武警支队“张支队长”的电话，“张支队”先向被害人承诺修路工程，获取白某信任后让白某帮忙订购一批高低床，白某信以为真，便支付了5万元定金，而后发现“张支队”失联，遂报警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电信诈骗</a:t>
            </a:r>
            <a:endParaRPr lang="zh-CN" altLang="en-US"/>
          </a:p>
        </p:txBody>
      </p:sp>
      <p:sp>
        <p:nvSpPr>
          <p:cNvPr id="25" name="TextBox 18"/>
          <p:cNvSpPr txBox="1"/>
          <p:nvPr/>
        </p:nvSpPr>
        <p:spPr>
          <a:xfrm flipH="1">
            <a:off x="7974330" y="1134110"/>
            <a:ext cx="184785" cy="369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ea typeface="汉仪劲楷简" panose="00020600040101010101" charset="-122"/>
              <a:cs typeface="汉仪劲楷简" panose="00020600040101010101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4860" y="1589405"/>
            <a:ext cx="728154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骗术三：代办信用卡、贷款类诈骗</a:t>
            </a:r>
            <a:endParaRPr lang="zh-CN" altLang="en-US" sz="2000" b="1"/>
          </a:p>
        </p:txBody>
      </p:sp>
      <p:sp>
        <p:nvSpPr>
          <p:cNvPr id="6" name="文本框 5"/>
          <p:cNvSpPr txBox="1"/>
          <p:nvPr/>
        </p:nvSpPr>
        <p:spPr>
          <a:xfrm>
            <a:off x="784860" y="2009140"/>
            <a:ext cx="11055985" cy="6813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/>
              <a:t>案例：居民韩某报警称其通过微信认识一个叫“可可”的人，该人称可以办理高额信用卡，但需要支付一定手续费。后其先后分七次给该人转账3900余元，最终也没能收到所谓的高额度信用卡。发现联系不上对方后才意识到被骗，随后报警。</a:t>
            </a:r>
            <a:endParaRPr lang="zh-CN" altLang="en-US" sz="1600"/>
          </a:p>
        </p:txBody>
      </p:sp>
      <p:sp>
        <p:nvSpPr>
          <p:cNvPr id="8" name="文本框 7"/>
          <p:cNvSpPr txBox="1"/>
          <p:nvPr/>
        </p:nvSpPr>
        <p:spPr>
          <a:xfrm>
            <a:off x="4229735" y="3252470"/>
            <a:ext cx="43980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000" b="1">
                <a:sym typeface="+mn-ea"/>
              </a:rPr>
              <a:t>骗术四：冒充客服类诈骗</a:t>
            </a:r>
            <a:endParaRPr lang="zh-CN" altLang="en-US" sz="2000" b="1"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29735" y="3698875"/>
            <a:ext cx="7444105" cy="1565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>
                <a:sym typeface="+mn-ea"/>
              </a:rPr>
              <a:t>案例：居民赵某接到一个电话，对方称其在某购物网站购买的商品出现问题需要退款后重新购买，并通过QQ向赵某发来链接，赵某按要求将自己的银行账户相关信息填写后，发现自己银行账户内的10000元现金被转走，后对方向事主发来二维码，赵某扫码后，发现又向对方支付了2900元人民币，共计被骗取现金12900元人民币。</a:t>
            </a:r>
            <a:endParaRPr lang="zh-CN" altLang="en-US" sz="1600"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48105" y="5645785"/>
            <a:ext cx="99453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防骗提醒：不要轻易点击所谓的店家提供的网址，更不能在这些网页上填写相关信息。</a:t>
            </a:r>
            <a:endParaRPr lang="zh-CN" altLang="en-US" sz="2000" b="1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3213735"/>
            <a:ext cx="2809875" cy="2105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4655" y="1771015"/>
            <a:ext cx="3426460" cy="25927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电信诈骗</a:t>
            </a:r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622935" y="5052060"/>
            <a:ext cx="10946130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>
                <a:sym typeface="+mn-lt"/>
              </a:rPr>
              <a:t>这种刚开始大家也觉得很奇怪这种骗术能骗到钱吗？确实能骗到钱。因为中国人很多人在做生意，互相之间有钱款的来往，咱们俩做生意说好了我给你打款过去，正好接到这个短信了，我就把钱打过去了，骗术也在不断花样翻新，翻新的频率很高，有的时候甚至一、两个月就产生新的骗术。</a:t>
            </a:r>
            <a:endParaRPr lang="zh-CN" altLang="en-US"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5295" y="1836420"/>
            <a:ext cx="3863340" cy="2084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/>
              <a:t> 电信诈骗的蔓延性比较大，发展很迅速。电信诈骗者往往利用人们趋利避害的心理通过编造虚假电话、短信地毯式地给群众发布虚假信息，在极短的时间内发布范围很广，侵害面很大，所以造成损失的面也很广。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543165" y="1771015"/>
            <a:ext cx="4299585" cy="3080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>
                <a:sym typeface="+mn-ea"/>
              </a:rPr>
              <a:t> 诈骗手段翻新速度很快，一开始只是用很少的钱买一个“土炮”弄一个短信，发展到英特网上的任意显号软件、显号电台等等，成了一种高智慧型的诈骗。从诈骗借口来讲，从最原始的中奖诈骗发展到勒索、电话欠费、汽车退税等等。诈骗者总是能想出五花八门的各式各样的骗术。就像“你猜猜我是谁”，有的甚至直接汇款诈骗，大家可能都接到过这种诈骗。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548255"/>
            <a:ext cx="3389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贷款诈骗</a:t>
            </a:r>
            <a:endParaRPr lang="zh-CN" altLang="en-US" sz="60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02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815975" y="3715385"/>
            <a:ext cx="2449830" cy="545465"/>
          </a:xfrm>
          <a:prstGeom prst="roundRect">
            <a:avLst/>
          </a:prstGeom>
          <a:solidFill>
            <a:srgbClr val="43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贷款诈骗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4860" y="1392555"/>
            <a:ext cx="2540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犯罪诈骗案例一</a:t>
            </a:r>
            <a:endParaRPr lang="zh-CN" altLang="en-US" sz="2000" b="1"/>
          </a:p>
        </p:txBody>
      </p:sp>
      <p:sp>
        <p:nvSpPr>
          <p:cNvPr id="6" name="文本框 5"/>
          <p:cNvSpPr txBox="1"/>
          <p:nvPr/>
        </p:nvSpPr>
        <p:spPr>
          <a:xfrm>
            <a:off x="784860" y="1791335"/>
            <a:ext cx="10986770" cy="1565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/>
              <a:t> 4月14日，邵武的王某接到一通骗子打来的电话，骗子自称是“小米贷”的客服，称王某两年前注册过“小米贷”的账户，现在如果不注销此账户，会对王某的个人征信产生影响。王某信以为真后问骗子要如何操作，骗子先让王某将“小米贷”内的贷款额度提现出来并转至骗子的账户，贷款金额会由骗子来还清，之后就会跳出清除实名信息的选项。王某照做并向骗子转了1万余元后并未跳出清除实名信息的选项，骗子又说王某还有其他贷款软件的账户还未注销，接着骗子又以同样的手法让王某在“360借条”“拍拍贷”等7个贷款软件内提现并转账。最终，王某被骗8万余元。</a:t>
            </a:r>
            <a:endParaRPr lang="zh-CN" altLang="en-US" sz="1600"/>
          </a:p>
        </p:txBody>
      </p:sp>
      <p:sp>
        <p:nvSpPr>
          <p:cNvPr id="7" name="文本框 6"/>
          <p:cNvSpPr txBox="1"/>
          <p:nvPr/>
        </p:nvSpPr>
        <p:spPr>
          <a:xfrm>
            <a:off x="925195" y="3804285"/>
            <a:ext cx="22301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预防诈骗保持警惕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84860" y="4345940"/>
            <a:ext cx="657987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 大家接到自称是网贷客服的电话一定要提高警惕，凡提到“不注销网贷账户，会影响个人征信”，并要求按对方的指引操作进行缴费转账、刷银行流水的都是诈骗！个人征信由中国人民银行征信中心统一管理，无论是银行还是个人都无权删除和修改。遇到此类情况，可及时拨打110或到所在辖区派出所咨询，也可拨打地方警方防骗热线</a:t>
            </a:r>
            <a:r>
              <a:rPr lang="en-US" altLang="zh-CN" sz="1600"/>
              <a:t>xxxxx-xx</a:t>
            </a:r>
            <a:r>
              <a:rPr lang="zh-CN" altLang="en-US" sz="1600"/>
              <a:t>。</a:t>
            </a:r>
            <a:endParaRPr lang="zh-CN" altLang="en-US" sz="160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7828280" y="3357245"/>
            <a:ext cx="3167380" cy="3221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贷款诈骗</a:t>
            </a:r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8934871" y="1823404"/>
            <a:ext cx="2950642" cy="4478653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16915" y="1221740"/>
            <a:ext cx="7636510" cy="5073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犯罪诈骗案例二</a:t>
            </a:r>
            <a:endParaRPr lang="zh-CN" altLang="en-US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/>
              <a:t>4月15日中午，延平的张某接到了一个自称是“国美易卡”网贷平台“客服人员”的电话。“客服人员”表示，之前张某的身份信息被人在平台上注册了账号，如果不及时注销将造成不良征信记录。因担心征信问题，张某便按照“客服人员”的要求，先后在“国美易卡”、“招联好期贷”等网贷平台申请下共计1万余元的贷款，并通过扫描“二维码”的方式将钱转出。随后，“客服人员”继续要求网贷操作，张某这才产生怀疑，向警方报警。</a:t>
            </a:r>
            <a:endParaRPr lang="zh-CN" altLang="en-US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预防诈骗保持警惕</a:t>
            </a:r>
            <a:endParaRPr lang="zh-CN" altLang="en-US" b="1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/>
              <a:t>大家接到自称是网贷客服的电话一定要提高警惕，凡提到“不注销网贷账户，会影响个人征信”，并要求按对方的指引操作进行缴费转账、刷银行流水的都是诈骗！个人征信由中国人民银行征信中心统一管理，无论是银行还是个人都无权删除和修改。遇到此类情况，可及时拨打110或到所在辖区派出所咨询，也可拨打地方警方防骗热线</a:t>
            </a:r>
            <a:r>
              <a:rPr lang="en-US" altLang="zh-CN"/>
              <a:t>xxxx-xx</a:t>
            </a:r>
            <a:r>
              <a:rPr lang="zh-CN" altLang="en-US"/>
              <a:t>。</a:t>
            </a:r>
            <a:endParaRPr lang="zh-CN" altLang="en-US" b="1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l="49364"/>
          <a:stretch>
            <a:fillRect/>
          </a:stretch>
        </p:blipFill>
        <p:spPr>
          <a:xfrm>
            <a:off x="8935085" y="1391285"/>
            <a:ext cx="2949575" cy="49104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BLOCK" val="0"/>
  <p:tag name="KSO_WM_UNIT_DEC_AREA_ID" val="71d916960ab24955be72f72d2a099487"/>
  <p:tag name="KSO_WM_UNIT_SM_LIMIT_TYPE" val="3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739_1*i*1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1},&quot;ReferentInfo&quot;:{&quot;Id&quot;:&quot;6b065ff39a214da6a5700a531947b600;d5ac165c75864fa886558a4eca8e4560&quot;,&quot;X&quot;:{&quot;Pos&quot;:1},&quot;Y&quot;:{&quot;Pos&quot;:2}},&quot;whChangeMode&quot;:0}"/>
  <p:tag name="KSO_WM_CHIP_GROUPID" val="5f2933c080d00aeab43eac76"/>
  <p:tag name="KSO_WM_CHIP_XID" val="5f2933c080d00aeab43eac77"/>
  <p:tag name="KSO_WM_UNIT_LINE_FORE_SCHEMECOLOR_INDEX_BRIGHTNESS" val="-0.25"/>
  <p:tag name="KSO_WM_UNIT_LINE_FORE_SCHEMECOLOR_INDEX" val="14"/>
  <p:tag name="KSO_WM_UNIT_LINE_FILL_TYPE" val="2"/>
  <p:tag name="KSO_WM_TEMPLATE_ASSEMBLE_XID" val="60656f464054ed1e2fb806c3"/>
  <p:tag name="KSO_WM_TEMPLATE_ASSEMBLE_GROUPID" val="60656f464054ed1e2fb806c3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8981_3*l_h_a*1_2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8981_3*l_h_f*1_2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8981_3*l_h_i*1_3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FILL_FORE_SCHEMECOLOR_INDEX_BRIGHTNESS" val="0"/>
  <p:tag name="KSO_WM_UNIT_FILL_FORE_SCHEMECOLOR_INDEX" val="14"/>
  <p:tag name="KSO_WM_UNIT_FILL_TYPE" val="1"/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4"/>
  <p:tag name="KSO_WM_UNIT_USESOURCEFORMAT_APPLY" val="1"/>
</p:tagLst>
</file>

<file path=ppt/tags/tag13.xml><?xml version="1.0" encoding="utf-8"?>
<p:tagLst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18981_3*l_h_a*1_3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8981_3*l_h_f*1_3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18981_3*l_h_i*1_4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FILL_FORE_SCHEMECOLOR_INDEX_BRIGHTNESS" val="0"/>
  <p:tag name="KSO_WM_UNIT_FILL_FORE_SCHEMECOLOR_INDEX" val="14"/>
  <p:tag name="KSO_WM_UNIT_FILL_TYPE" val="1"/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4"/>
  <p:tag name="KSO_WM_UNIT_USESOURCEFORMAT_APPLY" val="1"/>
</p:tagLst>
</file>

<file path=ppt/tags/tag16.xml><?xml version="1.0" encoding="utf-8"?>
<p:tagLst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18981_3*l_h_a*1_4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8981_3*l_h_f*1_4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SLIDE_LAYOUT_INFO" val="{&quot;backgroundInfo&quot;:[{&quot;bottom&quot;:0.13333333999999999,&quot;bottomAbs&quot;:false,&quot;left&quot;:0,&quot;leftAbs&quot;:false,&quot;right&quot;:0,&quot;rightAbs&quot;:false,&quot;top&quot;:0.13333333999999999,&quot;topAbs&quot;:false,&quot;type&quot;:&quot;belt&quot;}],&quot;id&quot;:&quot;2021-04-01T15:10:15&quot;,&quot;maxSize&quot;:{&quot;size1&quot;:37.454770935023269},&quot;minSize&quot;:{&quot;size1&quot;:32.954770935023269},&quot;normalSize&quot;:{&quot;size1&quot;:32.954770935023276},&quot;subLayout&quot;:[{&quot;id&quot;:&quot;2021-04-01T15:10:15&quot;,&quot;margin&quot;:{&quot;bottom&quot;:0.026000002399086952,&quot;left&quot;:1.6929999589920044,&quot;right&quot;:1.6929999589920044,&quot;top&quot;:4.2329998016357422},&quot;type&quot;:0},{&quot;id&quot;:&quot;2021-04-01T15:10:15&quot;,&quot;margin&quot;:{&quot;bottom&quot;:4.2329998016357422,&quot;left&quot;:1.6929999589920044,&quot;right&quot;:1.6929999589920044,&quot;top&quot;:0.84700000286102295}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ee39a32f7a7921113de0a"/>
  <p:tag name="KSO_WM_CHIP_FILLPROP" val="[[{&quot;text_align&quot;:&quot;cb&quot;,&quot;text_direction&quot;:&quot;horizontal&quot;,&quot;support_big_font&quot;:false,&quot;fill_id&quot;:&quot;0bb3bce93e974e0b92b18ebc9503a411&quot;,&quot;fill_align&quot;:&quot;cb&quot;,&quot;chip_types&quot;:[&quot;header&quot;]},{&quot;text_align&quot;:&quot;ct&quot;,&quot;text_direction&quot;:&quot;horizontal&quot;,&quot;support_features&quot;:[&quot;collage&quot;,&quot;carousel&quot;],&quot;support_big_font&quot;:false,&quot;fill_id&quot;:&quot;43cb2c5ecb9b413b80e764121e93ea58&quot;,&quot;fill_align&quot;:&quot;ct&quot;,&quot;chip_types&quot;:[&quot;diagram&quot;,&quot;picture&quot;,&quot;chart&quot;,&quot;table&quot;,&quot;video&quot;]}],[{&quot;text_align&quot;:&quot;cb&quot;,&quot;text_direction&quot;:&quot;horizontal&quot;,&quot;support_big_font&quot;:false,&quot;fill_id&quot;:&quot;0bb3bce93e974e0b92b18ebc9503a411&quot;,&quot;fill_align&quot;:&quot;cb&quot;,&quot;chip_types&quot;:[&quot;header&quot;]},{&quot;text_align&quot;:&quot;lt&quot;,&quot;text_direction&quot;:&quot;horizontal&quot;,&quot;support_features&quot;:[&quot;collage&quot;,&quot;carousel&quot;],&quot;support_big_font&quot;:false,&quot;fill_id&quot;:&quot;43cb2c5ecb9b413b80e764121e93ea58&quot;,&quot;fill_align&quot;:&quot;ct&quot;,&quot;chip_types&quot;:[&quot;text&quot;]}]]"/>
  <p:tag name="KSO_WM_SLIDE_ID" val="diagram2021477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396"/>
  <p:tag name="KSO_WM_SLIDE_POSITION" val="0*72"/>
  <p:tag name="KSO_WM_TAG_VERSION" val="1.0"/>
  <p:tag name="KSO_WM_BEAUTIFY_FLAG" val="#wm#"/>
  <p:tag name="KSO_WM_TEMPLATE_CATEGORY" val="diagram"/>
  <p:tag name="KSO_WM_TEMPLATE_INDEX" val="20214770"/>
  <p:tag name="KSO_WM_SLIDE_LAYOUT" val="a_d"/>
  <p:tag name="KSO_WM_SLIDE_LAYOUT_CNT" val="1_1"/>
  <p:tag name="KSO_WM_CHIP_DECFILLPROP" val="[]"/>
  <p:tag name="KSO_WM_CHIP_GROUPID" val="5e6f1b6d605d5daf04fe602a"/>
  <p:tag name="KSO_WM_SLIDE_BK_DARK_LIGHT" val="2"/>
  <p:tag name="KSO_WM_SLIDE_BACKGROUND_TYPE" val="belt"/>
  <p:tag name="KSO_WM_SLIDE_SUPPORT_FEATURE_TYPE" val="3"/>
  <p:tag name="KSO_WM_TEMPLATE_ASSEMBLE_XID" val="60656ea34054ed1e2fb7fcd3"/>
  <p:tag name="KSO_WM_TEMPLATE_ASSEMBLE_GROUPID" val="60656ea34054ed1e2fb7fcd3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1"/>
  <p:tag name="KSO_WM_TEMPLATE_CATEGORY" val="diagram"/>
  <p:tag name="KSO_WM_TEMPLATE_INDEX" val="20208605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2"/>
  <p:tag name="KSO_WM_TEMPLATE_ASSEMBLE_GROUPID" val="60656e7a4054ed1e2fb7f9a2"/>
</p:tagLst>
</file>

<file path=ppt/tags/tag2.xml><?xml version="1.0" encoding="utf-8"?>
<p:tagLst xmlns:p="http://schemas.openxmlformats.org/presentationml/2006/main">
  <p:tag name="KSO_WM_UNIT_BLOCK" val="0"/>
  <p:tag name="KSO_WM_UNIT_DEC_AREA_ID" val="ef34a61a582544258761de05b9690454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739_1*i*2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SM_LIMIT_TYPE" val="0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0},&quot;ReferentInfo&quot;:{&quot;Id&quot;:&quot;c6ee0365d8bc492db89b4655589780e1&quot;,&quot;X&quot;:{&quot;Pos&quot;:0},&quot;Y&quot;:{&quot;Pos&quot;:2}},&quot;whChangeMode&quot;:0}"/>
  <p:tag name="KSO_WM_CHIP_GROUPID" val="5f2933c080d00aeab43eac76"/>
  <p:tag name="KSO_WM_CHIP_XID" val="5f2933c080d00aeab43eac7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"/>
  <p:tag name="KSO_WM_TEMPLATE_ASSEMBLE_XID" val="60656f464054ed1e2fb806c3"/>
  <p:tag name="KSO_WM_TEMPLATE_ASSEMBLE_GROUPID" val="60656f464054ed1e2fb806c3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2"/>
  <p:tag name="KSO_WM_TEMPLATE_CATEGORY" val="diagram"/>
  <p:tag name="KSO_WM_TEMPLATE_INDEX" val="20208605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3"/>
  <p:tag name="KSO_WM_TEMPLATE_CATEGORY" val="diagram"/>
  <p:tag name="KSO_WM_TEMPLATE_INDEX" val="20208605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4"/>
  <p:tag name="KSO_WM_TEMPLATE_CATEGORY" val="diagram"/>
  <p:tag name="KSO_WM_TEMPLATE_INDEX" val="20208605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5"/>
  <p:tag name="KSO_WM_TEMPLATE_CATEGORY" val="diagram"/>
  <p:tag name="KSO_WM_TEMPLATE_INDEX" val="2020860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24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01:22&quot;,&quot;maxSize&quot;:{&quot;size1&quot;:2.4022883365939682},&quot;minSize&quot;:{&quot;size1&quot;:2.4022883365939682},&quot;normalSize&quot;:{&quot;size1&quot;:2.4022883365939682},&quot;subLayout&quot;:[{&quot;id&quot;:&quot;2021-04-01T15:01:22&quot;,&quot;type&quot;:0},{&quot;id&quot;:&quot;2021-04-01T15:01:22&quot;,&quot;margin&quot;:{&quot;bottom&quot;:2.1170001029968262,&quot;left&quot;:1.6929999589920044,&quot;right&quot;:2.5399999618530273,&quot;top&quot;:2.1170001029968262},&quot;maxSize&quot;:{&quot;size1&quot;:39.433206677379061},&quot;minSize&quot;:{&quot;size1&quot;:23.533206677379052},&quot;normalSize&quot;:{&quot;size1&quot;:29.310799269971646},&quot;subLayout&quot;:[{&quot;id&quot;:&quot;2021-04-01T15:01:22&quot;,&quot;margin&quot;:{&quot;bottom&quot;:0.046930067241191864,&quot;left&quot;:1.6929999589920044,&quot;right&quot;:2.5399999618530273,&quot;top&quot;:2.1170001029968262},&quot;type&quot;:0},{&quot;id&quot;:&quot;2021-04-01T15:01:22&quot;,&quot;margin&quot;:{&quot;bottom&quot;:2.1170001029968262,&quot;left&quot;:1.6929999589920044,&quot;right&quot;:2.5399999618530273,&quot;top&quot;:0.14886172115802765},&quot;type&quot;:0}]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c50e751605bf474f903eb8204d109f3c&quot;,&quot;fill_align&quot;:&quot;cm&quot;,&quot;chip_types&quot;:[&quot;diagram&quot;,&quot;pictext&quot;,&quot;text&quot;,&quot;picture&quot;,&quot;chart&quot;,&quot;table&quot;,&quot;video&quot;]}]]"/>
  <p:tag name="KSO_WM_SLIDE_ID" val="diagram20208605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05"/>
  <p:tag name="KSO_WM_SLIDE_TYPE" val="text"/>
  <p:tag name="KSO_WM_SLIDE_SUBTYPE" val="pureTxt"/>
  <p:tag name="KSO_WM_SLIDE_SIZE" val="767.954*324.702"/>
  <p:tag name="KSO_WM_SLIDE_POSITION" val="96.0008*131.301"/>
  <p:tag name="KSO_WM_SLIDE_LAYOUT" val="h"/>
  <p:tag name="KSO_WM_SLIDE_LAYOUT_CNT" val="1"/>
  <p:tag name="KSO_WM_SLIDE_CAN_ADD_NAVIGATION" val="1"/>
  <p:tag name="KSO_WM_CHIP_XID" val="5ef20c07a491bb0086638b15"/>
  <p:tag name="KSO_WM_CHIP_DECFILLPROP" val="[]"/>
  <p:tag name="KSO_WM_CHIP_GROUPID" val="5ef20c07a491bb0086638b14"/>
  <p:tag name="KSO_WM_SLIDE_BK_DARK_LIGHT" val="2"/>
  <p:tag name="KSO_WM_SLIDE_BACKGROUND_TYPE" val="general"/>
  <p:tag name="KSO_WM_SLIDE_SUPPORT_FEATURE_TYPE" val="0"/>
  <p:tag name="KSO_WM_TEMPLATE_ASSEMBLE_XID" val="60656e7a4054ed1e2fb7f9a2"/>
  <p:tag name="KSO_WM_TEMPLATE_ASSEMBLE_GROUPID" val="60656e7a4054ed1e2fb7f9a2"/>
</p:tagLst>
</file>

<file path=ppt/tags/tag25.xml><?xml version="1.0" encoding="utf-8"?>
<p:tagLst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BEAUTIFY_FLAG" val="#wm#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26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BEAUTIFY_FLAG" val="#wm#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7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BEAUTIFY_FLAG" val="#wm#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8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9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37:15&quot;,&quot;maxSize&quot;:{&quot;size1&quot;:28.899999999999999},&quot;minSize&quot;:{&quot;size1&quot;:20.100000000000001},&quot;normalSize&quot;:{&quot;size1&quot;:20.100000000000001},&quot;subLayout&quot;:[{&quot;id&quot;:&quot;2021-04-01T15:37:15&quot;,&quot;margin&quot;:{&quot;bottom&quot;:0.42300000786781311,&quot;left&quot;:1.6929999589920044,&quot;right&quot;:1.6929999589920044,&quot;top&quot;:1.6929999589920044},&quot;type&quot;:0},{&quot;id&quot;:&quot;2021-04-01T15:37:15&quot;,&quot;maxSize&quot;:{&quot;size1&quot;:61.200000000000003},&quot;minSize&quot;:{&quot;size1&quot;:50.100000000000001},&quot;normalSize&quot;:{&quot;size1&quot;:50.100000000000001},&quot;subLayout&quot;:[{&quot;id&quot;:&quot;2021-04-01T15:37:15&quot;,&quot;margin&quot;:{&quot;bottom&quot;:0.42300000786781311,&quot;left&quot;:1.6929999589920044,&quot;right&quot;:1.6929999589920044,&quot;top&quot;:0.84700000286102295},&quot;maxSize&quot;:{&quot;size1&quot;:46.683224111645401},&quot;minSize&quot;:{&quot;size1&quot;:30.783224111645392},&quot;normalSize&quot;:{&quot;size1&quot;:45.216416781606071},&quot;subLayout&quot;:[{&quot;id&quot;:&quot;2021-04-01T15:37:15&quot;,&quot;margin&quot;:{&quot;bottom&quot;:0.046929735690355301,&quot;left&quot;:1.6929999589920044,&quot;right&quot;:1.6929999589920044,&quot;top&quot;:0.84700000286102295},&quot;type&quot;:0},{&quot;id&quot;:&quot;2021-04-01T15:37:15&quot;,&quot;margin&quot;:{&quot;bottom&quot;:0.42300000786781311,&quot;left&quot;:1.6929999589920044,&quot;right&quot;:1.6929999589920044,&quot;top&quot;:0.14886191487312317},&quot;type&quot;:0}],&quot;type&quot;:0},{&quot;id&quot;:&quot;2021-04-01T15:37:15&quot;,&quot;margin&quot;:{&quot;bottom&quot;:1.6929999589920044,&quot;left&quot;:1.6929999589920044,&quot;right&quot;:1.6929999589920044,&quot;top&quot;:1.2699999809265137},&quot;maxSize&quot;:{&quot;size1&quot;:52.306038741745532},&quot;minSize&quot;:{&quot;size1&quot;:36.406038741745526},&quot;normalSize&quot;:{&quot;size1&quot;:36.406038741745526},&quot;subLayout&quot;:[{&quot;id&quot;:&quot;2021-04-01T15:37:15&quot;,&quot;margin&quot;:{&quot;bottom&quot;:0.046929735690355301,&quot;left&quot;:1.6929999589920044,&quot;right&quot;:1.6929999589920044,&quot;top&quot;:1.2699999809265137},&quot;type&quot;:0},{&quot;id&quot;:&quot;2021-04-01T15:37:15&quot;,&quot;margin&quot;:{&quot;bottom&quot;:1.6929999589920044,&quot;left&quot;:1.6929999589920044,&quot;right&quot;:1.6929999589920044,&quot;top&quot;:0.14886149764060974},&quot;type&quot;:0}],&quot;type&quot;:0}],&quot;type&quot;:0}],&quot;type&quot;:0}"/>
  <p:tag name="KSO_WM_SLIDE_BACKGROUND" val="[&quot;general&quot;]"/>
  <p:tag name="KSO_WM_SLIDE_RATIO" val="1.777778"/>
  <p:tag name="KSO_WM_SLIDE_ID" val="diagram20212739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63.958*264.702"/>
  <p:tag name="KSO_WM_SLIDE_POSITION" val="47.9965*179.301"/>
  <p:tag name="KSO_WM_TAG_VERSION" val="1.0"/>
  <p:tag name="KSO_WM_BEAUTIFY_FLAG" val="#wm#"/>
  <p:tag name="KSO_WM_TEMPLATE_CATEGORY" val="diagram"/>
  <p:tag name="KSO_WM_TEMPLATE_INDEX" val="20212739"/>
  <p:tag name="KSO_WM_SLIDE_LAYOUT" val="a_h"/>
  <p:tag name="KSO_WM_SLIDE_LAYOUT_CNT" val="1_2"/>
  <p:tag name="KSO_WM_CHIP_INFOS" val="{&quot;layout_type&quot;:&quot;topbottom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a9e8c3aa2a344b29a047fbf9aedb719f&quot;,&quot;fill_align&quot;:&quot;lt&quot;,&quot;text_align&quot;:&quot;lt&quot;,&quot;text_direction&quot;:&quot;horizontal&quot;,&quot;chip_types&quot;:[&quot;header&quot;]},{&quot;fill_id&quot;:&quot;4e1c741465c841c591d5c169278f7e49&quot;,&quot;fill_align&quot;:&quot;lt&quot;,&quot;text_align&quot;:&quot;lt&quot;,&quot;text_direction&quot;:&quot;horizontal&quot;,&quot;chip_types&quot;:[&quot;diagram&quot;,&quot;text&quot;,&quot;picture&quot;,&quot;chart&quot;,&quot;table&quot;]},{&quot;fill_id&quot;:&quot;9b07b9cc317e4cb386998ae48a4d1735&quot;,&quot;fill_align&quot;:&quot;lt&quot;,&quot;text_align&quot;:&quot;lt&quot;,&quot;text_direction&quot;:&quot;horizontal&quot;,&quot;chip_types&quot;:[&quot;text&quot;]}]]"/>
  <p:tag name="KSO_WM_CHIP_XID" val="5f2933c080d00aeab43eac77"/>
  <p:tag name="KSO_WM_CHIP_GROUPID" val="5f2933c080d00aeab43eac76"/>
  <p:tag name="KSO_WM_SLIDE_BK_DARK_LIGHT" val="2"/>
  <p:tag name="KSO_WM_SLIDE_BACKGROUND_TYPE" val="general"/>
  <p:tag name="KSO_WM_SLIDE_SUPPORT_FEATURE_TYPE" val="0"/>
  <p:tag name="KSO_WM_TEMPLATE_ASSEMBLE_XID" val="60656f464054ed1e2fb806c3"/>
  <p:tag name="KSO_WM_TEMPLATE_ASSEMBLE_GROUPID" val="60656f464054ed1e2fb806c3"/>
</p:tagLst>
</file>

<file path=ppt/tags/tag30.xml><?xml version="1.0" encoding="utf-8"?>
<p:tagLst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31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11-24T14:13:39&quot;,&quot;maxSize&quot;:{&quot;size1&quot;:2.4504682088891663},&quot;minSize&quot;:{&quot;size1&quot;:2.4504682088891663},&quot;normalSize&quot;:{&quot;size1&quot;:2.4504682088891663},&quot;subLayout&quot;:[{&quot;id&quot;:&quot;2021-11-24T14:13:39&quot;,&quot;type&quot;:0},{&quot;id&quot;:&quot;2021-11-24T14:13:39&quot;,&quot;margin&quot;:{&quot;bottom&quot;:2.1170001029968262,&quot;left&quot;:1.6929999589920044,&quot;right&quot;:2.5399999618530273,&quot;top&quot;:2.1170001029968262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c50e751605bf474f903eb8204d109f3c&quot;,&quot;fill_align&quot;:&quot;cm&quot;,&quot;chip_types&quot;:[&quot;diagram&quot;,&quot;pictext&quot;,&quot;text&quot;,&quot;picture&quot;,&quot;chart&quot;,&quot;table&quot;,&quot;video&quot;]}]]"/>
  <p:tag name="KSO_WM_SLIDE_ID" val="diagram2020860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00"/>
  <p:tag name="KSO_WM_SLIDE_TYPE" val="text"/>
  <p:tag name="KSO_WM_SLIDE_SUBTYPE" val="picTxt"/>
  <p:tag name="KSO_WM_SLIDE_SIZE" val="870*519"/>
  <p:tag name="KSO_WM_SLIDE_POSITION" val="45*10"/>
  <p:tag name="KSO_WM_SLIDE_LAYOUT" val="d"/>
  <p:tag name="KSO_WM_SLIDE_LAYOUT_CNT" val="1"/>
  <p:tag name="KSO_WM_SLIDE_CAN_ADD_NAVIGATION" val="1"/>
  <p:tag name="KSO_WM_CHIP_XID" val="5ef20c07a491bb0086638b15"/>
  <p:tag name="KSO_WM_CHIP_DECFILLPROP" val="[]"/>
  <p:tag name="KSO_WM_CHIP_GROUPID" val="5ef20c07a491bb0086638b14"/>
  <p:tag name="KSO_WM_SLIDE_BK_DARK_LIGHT" val="2"/>
  <p:tag name="KSO_WM_SLIDE_BACKGROUND_TYPE" val="general"/>
  <p:tag name="KSO_WM_SLIDE_SUPPORT_FEATURE_TYPE" val="3"/>
  <p:tag name="KSO_WM_TEMPLATE_ASSEMBLE_XID" val="60656e7a4054ed1e2fb7f9a1"/>
  <p:tag name="KSO_WM_TEMPLATE_ASSEMBLE_GROUPID" val="60656e7a4054ed1e2fb7f9a1"/>
</p:tagLst>
</file>

<file path=ppt/tags/tag32.xml><?xml version="1.0" encoding="utf-8"?>
<p:tagLst xmlns:p="http://schemas.openxmlformats.org/presentationml/2006/main">
  <p:tag name="KSO_WPP_MARK_KEY" val="a514f891-b420-4f36-b1d0-23fb991d9831"/>
  <p:tag name="COMMONDATA" val="eyJjb3VudCI6MiwiaGRpZCI6IjU0YjgzMWNhZTZhYTE3MWI5OGFiN2E2Y2I5M2RiNWZlIiwidXNlckNvdW50IjoyfQ=="/>
</p:tagLst>
</file>

<file path=ppt/tags/tag4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299_1*ζ_h_i*1_1_1"/>
  <p:tag name="KSO_WM_TEMPLATE_CATEGORY" val="diagram"/>
  <p:tag name="KSO_WM_TEMPLATE_INDEX" val="20215299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.xml><?xml version="1.0" encoding="utf-8"?>
<p:tagLst xmlns:p="http://schemas.openxmlformats.org/presentationml/2006/main">
  <p:tag name="KSO_WM_BEAUTIFY_FLAG" val="#wm#"/>
  <p:tag name="KSO_WM_TEMPLATE_CATEGORY" val="diagram"/>
  <p:tag name="KSO_WM_TEMPLATE_INDEX" val="20217050"/>
  <p:tag name="KSO_WM_SLIDE_LAYOUT_INFO" val="{&quot;direction&quot;:1,&quot;id&quot;:&quot;2021-04-01T16:15:46&quot;,&quot;maxSize&quot;:{&quot;size1&quot;:62.840296777089442},&quot;minSize&quot;:{&quot;size1&quot;:42.940296777089436},&quot;normalSize&quot;:{&quot;size1&quot;:60.496546777089449},&quot;subLayout&quot;:[{&quot;id&quot;:&quot;2021-04-01T16:15:46&quot;,&quot;maxSize&quot;:{&quot;size1&quot;:55.185539853131331},&quot;minSize&quot;:{&quot;size1&quot;:19.58553985313133},&quot;normalSize&quot;:{&quot;size1&quot;:21.485539853131325},&quot;subLayout&quot;:[{&quot;id&quot;:&quot;2021-04-01T16:15:46&quot;,&quot;margin&quot;:{&quot;bottom&quot;:0.026000002399086952,&quot;left&quot;:2.5399999618530273,&quot;right&quot;:1.6670000553131104,&quot;top&quot;:1.6929999589920044},&quot;type&quot;:0},{&quot;id&quot;:&quot;2021-04-01T16:15:46&quot;,&quot;margin&quot;:{&quot;bottom&quot;:1.6929999589920044,&quot;left&quot;:2.5399999618530273,&quot;right&quot;:1.6670000553131104,&quot;top&quot;:0.81999999284744263},&quot;type&quot;:0}],&quot;type&quot;:0},{&quot;id&quot;:&quot;2021-04-01T16:15:46&quot;,&quot;margin&quot;:{&quot;bottom&quot;:1.6929999589920044,&quot;left&quot;:0.026000002399086952,&quot;right&quot;:1.6929999589920044,&quot;top&quot;:1.6929999589920044},&quot;type&quot;:0}],&quot;type&quot;:0}"/>
  <p:tag name="KSO_WM_SLIDE_ID" val="diagram2021705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fe54998712faa657a885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],&quot;fill_id&quot;:&quot;ea24516ef22941bda3c0fadbdb233f5f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e64d6b39dbcb4f5e8b45c2814b499727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4cac0ce68cb84566b51d233488c6b209&quot;,&quot;fill_align&quot;:&quot;lt&quot;,&quot;chip_types&quot;:[&quot;text&quot;]}]]"/>
  <p:tag name="KSO_WM_CHIP_DECFILLPROP" val="[]"/>
  <p:tag name="KSO_WM_SLIDE_RATIO" val="1.777778"/>
  <p:tag name="KSO_WM_SLIDE_TYPE" val="text"/>
  <p:tag name="KSO_WM_SLIDE_SIZE" val="816*348"/>
  <p:tag name="KSO_WM_SLIDE_POSITION" val="72*95"/>
  <p:tag name="KSO_WM_CHIP_GROUPID" val="5facfe54998712faa657a884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444054ed1e2fb814a6"/>
  <p:tag name="KSO_WM_TEMPLATE_ASSEMBLE_GROUPID" val="606570444054ed1e2fb814a6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8981_3*l_h_i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FILL_FORE_SCHEMECOLOR_INDEX_BRIGHTNESS" val="0"/>
  <p:tag name="KSO_WM_UNIT_FILL_FORE_SCHEMECOLOR_INDEX" val="14"/>
  <p:tag name="KSO_WM_UNIT_FILL_TYPE" val="1"/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4"/>
  <p:tag name="KSO_WM_UNIT_USESOURCEFORMAT_APPLY" val="1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8981_3*l_h_a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8981_3*l_h_f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8981_3*l_h_i*1_2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FILL_FORE_SCHEMECOLOR_INDEX_BRIGHTNESS" val="0"/>
  <p:tag name="KSO_WM_UNIT_FILL_FORE_SCHEMECOLOR_INDEX" val="14"/>
  <p:tag name="KSO_WM_UNIT_FILL_TYPE" val="1"/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4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4312</Words>
  <Application>WPS 演示</Application>
  <PresentationFormat>宽屏</PresentationFormat>
  <Paragraphs>176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汉仪劲楷简</vt:lpstr>
      <vt:lpstr>汉仪铁线黑-65简</vt:lpstr>
      <vt:lpstr>微软雅黑</vt:lpstr>
      <vt:lpstr>Arial Unicode MS</vt:lpstr>
      <vt:lpstr>Office 主题</vt:lpstr>
      <vt:lpstr>1_Office 主题</vt:lpstr>
      <vt:lpstr>PowerPoint 演示文稿</vt:lpstr>
      <vt:lpstr>PowerPoint 演示文稿</vt:lpstr>
      <vt:lpstr>PowerPoint 演示文稿</vt:lpstr>
      <vt:lpstr>电信诈骗</vt:lpstr>
      <vt:lpstr>电信诈骗</vt:lpstr>
      <vt:lpstr>电信诈骗</vt:lpstr>
      <vt:lpstr>PowerPoint 演示文稿</vt:lpstr>
      <vt:lpstr>贷款诈骗</vt:lpstr>
      <vt:lpstr>贷款诈骗</vt:lpstr>
      <vt:lpstr>贷款诈骗</vt:lpstr>
      <vt:lpstr>PowerPoint 演示文稿</vt:lpstr>
      <vt:lpstr>赌博诈骗</vt:lpstr>
      <vt:lpstr>赌博诈骗</vt:lpstr>
      <vt:lpstr>赌博诈骗</vt:lpstr>
      <vt:lpstr>PowerPoint 演示文稿</vt:lpstr>
      <vt:lpstr>网络诈骗</vt:lpstr>
      <vt:lpstr>网络诈骗</vt:lpstr>
      <vt:lpstr>网络诈骗</vt:lpstr>
      <vt:lpstr>网络诈骗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胡嘉诚</cp:lastModifiedBy>
  <cp:revision>2</cp:revision>
  <dcterms:created xsi:type="dcterms:W3CDTF">2022-10-26T06:28:08Z</dcterms:created>
  <dcterms:modified xsi:type="dcterms:W3CDTF">2022-10-26T06:28:25Z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BB7E03D022954029A5BF04D4F19E7778</vt:lpwstr>
  </property>
  <property fmtid="{D5CDD505-2E9C-101B-9397-08002B2CF9AE}" pid="3" name="KSOProductBuildVer">
    <vt:lpwstr>2052-11.1.0.12598</vt:lpwstr>
  </property>
  <property fmtid="{D5CDD505-2E9C-101B-9397-08002B2CF9AE}" pid="4" name="KSOTemplateUUID">
    <vt:lpwstr>v1.0_library_Lnyn473pYxhidF5tCnrLkQ==</vt:lpwstr>
  </property>
</Properties>
</file>